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Old Standard TT"/>
      <p:regular r:id="rId41"/>
      <p:bold r:id="rId42"/>
      <p:italic r:id="rId43"/>
    </p:embeddedFont>
    <p:embeddedFont>
      <p:font typeface="Merriweather"/>
      <p:regular r:id="rId44"/>
      <p:bold r:id="rId45"/>
      <p:italic r:id="rId46"/>
      <p:boldItalic r:id="rId47"/>
    </p:embeddedFont>
    <p:embeddedFont>
      <p:font typeface="Comfortaa"/>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B3DC91-3533-464A-BF4A-366E60538F18}">
  <a:tblStyle styleId="{AAB3DC91-3533-464A-BF4A-366E60538F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OldStandardTT-bold.fntdata"/><Relationship Id="rId41" Type="http://schemas.openxmlformats.org/officeDocument/2006/relationships/font" Target="fonts/OldStandardTT-regular.fntdata"/><Relationship Id="rId44" Type="http://schemas.openxmlformats.org/officeDocument/2006/relationships/font" Target="fonts/Merriweather-regular.fntdata"/><Relationship Id="rId43" Type="http://schemas.openxmlformats.org/officeDocument/2006/relationships/font" Target="fonts/OldStandardTT-italic.fntdata"/><Relationship Id="rId46" Type="http://schemas.openxmlformats.org/officeDocument/2006/relationships/font" Target="fonts/Merriweather-italic.fntdata"/><Relationship Id="rId45"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omfortaa-regular.fntdata"/><Relationship Id="rId47" Type="http://schemas.openxmlformats.org/officeDocument/2006/relationships/font" Target="fonts/Merriweather-boldItalic.fntdata"/><Relationship Id="rId49" Type="http://schemas.openxmlformats.org/officeDocument/2006/relationships/font" Target="fonts/Comforta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regular.fntdata"/><Relationship Id="rId36" Type="http://schemas.openxmlformats.org/officeDocument/2006/relationships/slide" Target="slides/slide30.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553ef34b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553ef34b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553ef34b3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553ef34b3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8bffc366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8bffc366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 not have the complete data.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553ef34b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553ef34b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8bffc366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8bffc366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8bffc366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8bffc366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4"/>
                </a:solidFill>
                <a:highlight>
                  <a:srgbClr val="FFFFFF"/>
                </a:highlight>
              </a:rPr>
              <a:t>Typically, the </a:t>
            </a:r>
            <a:r>
              <a:rPr b="1" lang="en" sz="1050">
                <a:solidFill>
                  <a:srgbClr val="202124"/>
                </a:solidFill>
                <a:highlight>
                  <a:srgbClr val="FFFFFF"/>
                </a:highlight>
              </a:rPr>
              <a:t>degrees of freedom</a:t>
            </a:r>
            <a:r>
              <a:rPr lang="en" sz="1050">
                <a:solidFill>
                  <a:srgbClr val="202124"/>
                </a:solidFill>
                <a:highlight>
                  <a:srgbClr val="FFFFFF"/>
                </a:highlight>
              </a:rPr>
              <a:t> equal your sample size minus the number of parameters you need to </a:t>
            </a:r>
            <a:r>
              <a:rPr b="1" lang="en" sz="1050">
                <a:solidFill>
                  <a:srgbClr val="202124"/>
                </a:solidFill>
                <a:highlight>
                  <a:srgbClr val="FFFFFF"/>
                </a:highlight>
              </a:rPr>
              <a:t>calculate</a:t>
            </a:r>
            <a:r>
              <a:rPr lang="en" sz="1050">
                <a:solidFill>
                  <a:srgbClr val="202124"/>
                </a:solidFill>
                <a:highlight>
                  <a:srgbClr val="FFFFFF"/>
                </a:highlight>
              </a:rPr>
              <a:t> during an analysis. It is usually a positive whole number. </a:t>
            </a:r>
            <a:r>
              <a:rPr b="1" lang="en" sz="1050">
                <a:solidFill>
                  <a:srgbClr val="202124"/>
                </a:solidFill>
                <a:highlight>
                  <a:srgbClr val="FFFFFF"/>
                </a:highlight>
              </a:rPr>
              <a:t>Degrees of freedom</a:t>
            </a:r>
            <a:r>
              <a:rPr lang="en" sz="1050">
                <a:solidFill>
                  <a:srgbClr val="202124"/>
                </a:solidFill>
                <a:highlight>
                  <a:srgbClr val="FFFFFF"/>
                </a:highlight>
              </a:rPr>
              <a:t> is a combination of how much data you have and how many parameters you need to estimate.</a:t>
            </a:r>
            <a:endParaRPr sz="1050">
              <a:solidFill>
                <a:srgbClr val="202124"/>
              </a:solidFill>
              <a:highlight>
                <a:srgbClr val="FFFFFF"/>
              </a:highlight>
            </a:endParaRPr>
          </a:p>
          <a:p>
            <a:pPr indent="0" lvl="0" marL="0" rtl="0" algn="l">
              <a:spcBef>
                <a:spcPts val="0"/>
              </a:spcBef>
              <a:spcAft>
                <a:spcPts val="0"/>
              </a:spcAft>
              <a:buNone/>
            </a:pPr>
            <a:r>
              <a:rPr lang="en" sz="1050">
                <a:solidFill>
                  <a:srgbClr val="202124"/>
                </a:solidFill>
                <a:highlight>
                  <a:srgbClr val="FFFFFF"/>
                </a:highlight>
              </a:rPr>
              <a:t>T tables </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202124"/>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553ef34b3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553ef34b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553ef34b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1553ef34b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8bffc3667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8bffc3667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553ef34b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553ef34b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553ef34b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553ef34b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8bffc366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8bffc366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8bffc366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8bffc366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8bffc366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8bffc366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8bffc366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28bffc366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210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Degrees of Freedom</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Calculation of Mean square values (Ratio of Sum Square and DoF)</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Calculating F Statistics using Mean Square Values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Checking the critical value using degrees of freedom, and significance level alpha.</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8bffc3667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8bffc3667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210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We go across for the first DF and down for the second DF to get the f value (critical value)</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Degrees of Freedom</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Calculation of Mean square values (Ratio of Sum Square and DoF)</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Calculating F Statistics using Mean Square Values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Checking the critical value using degrees of freedom, and significance level alpha.</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8bffc3667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8bffc3667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210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Degrees of Freedom</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Calculation of Mean square values (Ratio of Sum Square and DoF)</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Calculating F Statistics using Mean Square Values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Checking the critical value using degrees of freedom, and significance level alpha.</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8bffc3667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8bffc3667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lnSpc>
                <a:spcPct val="115000"/>
              </a:lnSpc>
              <a:spcBef>
                <a:spcPts val="210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Degrees of Freedom</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Calculation of Mean square values (Ratio of Sum Square and DoF)</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Calculating F Statistics using Mean Square Values</a:t>
            </a:r>
            <a:endParaRPr sz="1050">
              <a:solidFill>
                <a:srgbClr val="172B4D"/>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172B4D"/>
              </a:buClr>
              <a:buSzPts val="1050"/>
              <a:buFont typeface="Roboto"/>
              <a:buChar char="●"/>
            </a:pPr>
            <a:r>
              <a:rPr lang="en" sz="1050">
                <a:solidFill>
                  <a:srgbClr val="172B4D"/>
                </a:solidFill>
                <a:highlight>
                  <a:srgbClr val="FFFFFF"/>
                </a:highlight>
                <a:latin typeface="Roboto"/>
                <a:ea typeface="Roboto"/>
                <a:cs typeface="Roboto"/>
                <a:sym typeface="Roboto"/>
              </a:rPr>
              <a:t>Checking the critical value using degrees of freedom, and significance level alpha.</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553ef34b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553ef34b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553ef34b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553ef34b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8bffc366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8bffc366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553ef34b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553ef34b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8bffc366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8bffc366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8bffc36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8bffc36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8bffc366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28bffc366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Guidance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553ef34b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553ef34b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553ef34b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553ef34b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553ef34b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553ef34b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553ef34b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553ef34b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understandinguncertainty.org/three-fold-variation-uk-bowel-cancer-death-rates"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machinelearningmastery.com/how-to-code-the-students-t-test-from-scratch-in-python/" TargetMode="External"/><Relationship Id="rId4" Type="http://schemas.openxmlformats.org/officeDocument/2006/relationships/hyperlink" Target="https://towardsdatascience.com/ab-testing-with-python-e5964dd66143" TargetMode="External"/><Relationship Id="rId5" Type="http://schemas.openxmlformats.org/officeDocument/2006/relationships/hyperlink" Target="https://www.marsja.se/four-ways-to-conduct-one-way-anovas-using-pyth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hyperlink" Target="https://education-team-2020.s3-eu-west-1.amazonaws.com/data-analytics/7.05/7.05-f_distribution.p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hyperlink" Target="https://web.ma.utexas.edu/users/davis/375/popecol/tables/f005.html" TargetMode="External"/><Relationship Id="rId6"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economist.com/interactive/graphic-detail/2022/01/29/what-spotify-data-show-about-the-decline-of-english" TargetMode="External"/><Relationship Id="rId4" Type="http://schemas.openxmlformats.org/officeDocument/2006/relationships/hyperlink" Target="https://iquantny.tumblr.com/post/144197004989/the-nypd-was-systematically-ticketing-legally" TargetMode="External"/><Relationship Id="rId9" Type="http://schemas.openxmlformats.org/officeDocument/2006/relationships/hyperlink" Target="https://www.indiaspend.com/why-india-needs-to-count-its-broken-toilets-45759" TargetMode="External"/><Relationship Id="rId5" Type="http://schemas.openxmlformats.org/officeDocument/2006/relationships/hyperlink" Target="http://pb204.blogspot.com/2011/09/three-fold-variation-in-uk-bowel-cancer.html" TargetMode="External"/><Relationship Id="rId6" Type="http://schemas.openxmlformats.org/officeDocument/2006/relationships/hyperlink" Target="https://www.bbc.com/news/health-14854019" TargetMode="External"/><Relationship Id="rId7" Type="http://schemas.openxmlformats.org/officeDocument/2006/relationships/hyperlink" Target="https://www.cnbc.com/2019/04/09/cal-newport-a-digital-declutter-can-help-you-reduce-smartphone-time.html" TargetMode="External"/><Relationship Id="rId8" Type="http://schemas.openxmlformats.org/officeDocument/2006/relationships/hyperlink" Target="https://blog.dscout.com/mobile-touch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Statistics in data analysis</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Useful terminology, IRL application and challenges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2">
            <a:hlinkClick r:id="rId3"/>
          </p:cNvPr>
          <p:cNvPicPr preferRelativeResize="0"/>
          <p:nvPr/>
        </p:nvPicPr>
        <p:blipFill>
          <a:blip r:embed="rId4">
            <a:alphaModFix/>
          </a:blip>
          <a:stretch>
            <a:fillRect/>
          </a:stretch>
        </p:blipFill>
        <p:spPr>
          <a:xfrm>
            <a:off x="2193575" y="114103"/>
            <a:ext cx="6411975" cy="4786374"/>
          </a:xfrm>
          <a:prstGeom prst="rect">
            <a:avLst/>
          </a:prstGeom>
          <a:noFill/>
          <a:ln>
            <a:noFill/>
          </a:ln>
        </p:spPr>
      </p:pic>
      <p:sp>
        <p:nvSpPr>
          <p:cNvPr id="112" name="Google Shape;112;p22"/>
          <p:cNvSpPr txBox="1"/>
          <p:nvPr/>
        </p:nvSpPr>
        <p:spPr>
          <a:xfrm>
            <a:off x="0" y="0"/>
            <a:ext cx="1464000" cy="7695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central limit theorem</a:t>
            </a:r>
            <a:endParaRPr sz="1900">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graphicFrame>
        <p:nvGraphicFramePr>
          <p:cNvPr id="117" name="Google Shape;117;p23"/>
          <p:cNvGraphicFramePr/>
          <p:nvPr/>
        </p:nvGraphicFramePr>
        <p:xfrm>
          <a:off x="115063" y="511425"/>
          <a:ext cx="3000000" cy="3000000"/>
        </p:xfrm>
        <a:graphic>
          <a:graphicData uri="http://schemas.openxmlformats.org/drawingml/2006/table">
            <a:tbl>
              <a:tblPr>
                <a:noFill/>
                <a:tableStyleId>{AAB3DC91-3533-464A-BF4A-366E60538F18}</a:tableStyleId>
              </a:tblPr>
              <a:tblGrid>
                <a:gridCol w="1783625"/>
                <a:gridCol w="1240800"/>
                <a:gridCol w="1394100"/>
                <a:gridCol w="2109200"/>
                <a:gridCol w="2386150"/>
              </a:tblGrid>
              <a:tr h="1081500">
                <a:tc>
                  <a:txBody>
                    <a:bodyPr/>
                    <a:lstStyle/>
                    <a:p>
                      <a:pPr indent="0" lvl="0" marL="0" rtl="0" algn="ctr">
                        <a:spcBef>
                          <a:spcPts val="0"/>
                        </a:spcBef>
                        <a:spcAft>
                          <a:spcPts val="0"/>
                        </a:spcAft>
                        <a:buNone/>
                      </a:pPr>
                      <a:r>
                        <a:rPr b="1" lang="en"/>
                        <a:t>Inference</a:t>
                      </a:r>
                      <a:endParaRPr b="1"/>
                    </a:p>
                  </a:txBody>
                  <a:tcPr marT="91425" marB="91425" marR="91425" marL="91425"/>
                </a:tc>
                <a:tc>
                  <a:txBody>
                    <a:bodyPr/>
                    <a:lstStyle/>
                    <a:p>
                      <a:pPr indent="0" lvl="0" marL="0" rtl="0" algn="ctr">
                        <a:spcBef>
                          <a:spcPts val="0"/>
                        </a:spcBef>
                        <a:spcAft>
                          <a:spcPts val="0"/>
                        </a:spcAft>
                        <a:buNone/>
                      </a:pPr>
                      <a:r>
                        <a:rPr b="1" lang="en"/>
                        <a:t>Hypothesis test type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Reference mean</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Sample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t>Test fail or succeed</a:t>
                      </a:r>
                      <a:endParaRPr b="1"/>
                    </a:p>
                  </a:txBody>
                  <a:tcPr marT="91425" marB="91425" marR="91425" marL="91425">
                    <a:lnB cap="flat" cmpd="sng" w="9525">
                      <a:solidFill>
                        <a:srgbClr val="9E9E9E"/>
                      </a:solidFill>
                      <a:prstDash val="solid"/>
                      <a:round/>
                      <a:headEnd len="sm" w="sm" type="none"/>
                      <a:tailEnd len="sm" w="sm" type="none"/>
                    </a:lnB>
                  </a:tcPr>
                </a:tc>
              </a:tr>
              <a:tr h="1061700">
                <a:tc>
                  <a:txBody>
                    <a:bodyPr/>
                    <a:lstStyle/>
                    <a:p>
                      <a:pPr indent="0" lvl="0" marL="0" rtl="0" algn="l">
                        <a:spcBef>
                          <a:spcPts val="0"/>
                        </a:spcBef>
                        <a:spcAft>
                          <a:spcPts val="0"/>
                        </a:spcAft>
                        <a:buNone/>
                      </a:pPr>
                      <a:r>
                        <a:rPr lang="en"/>
                        <a:t>Boys in this school are underweight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u="sng">
                          <a:solidFill>
                            <a:schemeClr val="hlink"/>
                          </a:solidFill>
                          <a:hlinkClick r:id="rId3"/>
                        </a:rPr>
                        <a:t>T Test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External benchmark </a:t>
                      </a:r>
                      <a:endParaRPr/>
                    </a:p>
                    <a:p>
                      <a:pPr indent="0" lvl="0" marL="0" rtl="0" algn="l">
                        <a:spcBef>
                          <a:spcPts val="0"/>
                        </a:spcBef>
                        <a:spcAft>
                          <a:spcPts val="0"/>
                        </a:spcAft>
                        <a:buNone/>
                      </a:pPr>
                      <a:r>
                        <a:rPr lang="en"/>
                        <a:t>+critical value(from 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25 boys in one school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2925">
                <a:tc>
                  <a:txBody>
                    <a:bodyPr/>
                    <a:lstStyle/>
                    <a:p>
                      <a:pPr indent="0" lvl="0" marL="0" rtl="0" algn="l">
                        <a:spcBef>
                          <a:spcPts val="0"/>
                        </a:spcBef>
                        <a:spcAft>
                          <a:spcPts val="0"/>
                        </a:spcAft>
                        <a:buNone/>
                      </a:pPr>
                      <a:r>
                        <a:rPr lang="en"/>
                        <a:t>This campaign design creates more leads than the other</a:t>
                      </a:r>
                      <a:endParaRPr/>
                    </a:p>
                  </a:txBody>
                  <a:tcPr marT="91425" marB="91425" marR="91425" marL="91425"/>
                </a:tc>
                <a:tc>
                  <a:txBody>
                    <a:bodyPr/>
                    <a:lstStyle/>
                    <a:p>
                      <a:pPr indent="0" lvl="0" marL="0" rtl="0" algn="l">
                        <a:spcBef>
                          <a:spcPts val="0"/>
                        </a:spcBef>
                        <a:spcAft>
                          <a:spcPts val="0"/>
                        </a:spcAft>
                        <a:buNone/>
                      </a:pPr>
                      <a:r>
                        <a:rPr lang="en" u="sng">
                          <a:solidFill>
                            <a:schemeClr val="hlink"/>
                          </a:solidFill>
                          <a:hlinkClick r:id="rId4"/>
                        </a:rPr>
                        <a:t>AB testing</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Internal comparison + significance level (from z)</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2 campaigns run at the same time, with same conditions, similar numbers of participants</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
                        <a:t>Vending machine sales alter with different displays</a:t>
                      </a:r>
                      <a:endParaRPr/>
                    </a:p>
                  </a:txBody>
                  <a:tcPr marT="91425" marB="91425" marR="91425" marL="91425"/>
                </a:tc>
                <a:tc>
                  <a:txBody>
                    <a:bodyPr/>
                    <a:lstStyle/>
                    <a:p>
                      <a:pPr indent="0" lvl="0" marL="0" rtl="0" algn="l">
                        <a:spcBef>
                          <a:spcPts val="0"/>
                        </a:spcBef>
                        <a:spcAft>
                          <a:spcPts val="0"/>
                        </a:spcAft>
                        <a:buNone/>
                      </a:pPr>
                      <a:r>
                        <a:rPr lang="en" u="sng">
                          <a:solidFill>
                            <a:schemeClr val="hlink"/>
                          </a:solidFill>
                          <a:hlinkClick r:id="rId5"/>
                        </a:rPr>
                        <a:t>ANOVA test</a:t>
                      </a:r>
                      <a:endParaRPr/>
                    </a:p>
                  </a:txBody>
                  <a:tcPr marT="91425" marB="91425" marR="91425" marL="91425"/>
                </a:tc>
                <a:tc>
                  <a:txBody>
                    <a:bodyPr/>
                    <a:lstStyle/>
                    <a:p>
                      <a:pPr indent="0" lvl="0" marL="0" rtl="0" algn="l">
                        <a:spcBef>
                          <a:spcPts val="0"/>
                        </a:spcBef>
                        <a:spcAft>
                          <a:spcPts val="0"/>
                        </a:spcAft>
                        <a:buNone/>
                      </a:pPr>
                      <a:r>
                        <a:rPr lang="en"/>
                        <a:t>Internal comparison + significance level (from f)</a:t>
                      </a:r>
                      <a:endParaRPr/>
                    </a:p>
                  </a:txBody>
                  <a:tcPr marT="91425" marB="91425" marR="91425" marL="91425"/>
                </a:tc>
                <a:tc>
                  <a:txBody>
                    <a:bodyPr/>
                    <a:lstStyle/>
                    <a:p>
                      <a:pPr indent="0" lvl="0" marL="0" rtl="0" algn="l">
                        <a:spcBef>
                          <a:spcPts val="0"/>
                        </a:spcBef>
                        <a:spcAft>
                          <a:spcPts val="0"/>
                        </a:spcAft>
                        <a:buNone/>
                      </a:pPr>
                      <a:r>
                        <a:rPr lang="en"/>
                        <a:t>At least 3 displays trialled in the same time frame, </a:t>
                      </a:r>
                      <a:r>
                        <a:rPr lang="en"/>
                        <a:t>similar</a:t>
                      </a:r>
                      <a:r>
                        <a:rPr lang="en"/>
                        <a:t> conditions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nvSpPr>
        <p:spPr>
          <a:xfrm>
            <a:off x="637175" y="850125"/>
            <a:ext cx="7722300" cy="3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rgbClr val="172B4D"/>
                </a:solidFill>
                <a:highlight>
                  <a:srgbClr val="FFFFFF"/>
                </a:highlight>
                <a:latin typeface="Roboto"/>
                <a:ea typeface="Roboto"/>
                <a:cs typeface="Roboto"/>
                <a:sym typeface="Roboto"/>
              </a:rPr>
              <a:t>T Test scenario (one tailed)</a:t>
            </a:r>
            <a:endParaRPr sz="1800" u="sng">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Boys of a certain age are known to have a mean weight of μ = 85 pounds.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A complaint is made that the boys living in a municipal children's home are underfed.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As one bit of evidence, n = 25 boys (of the same age) are weighed and found to have a mean weight of 80.94 pounds.</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rgbClr val="172B4D"/>
                </a:solidFill>
                <a:highlight>
                  <a:srgbClr val="FFFFFF"/>
                </a:highlight>
                <a:latin typeface="Roboto"/>
                <a:ea typeface="Roboto"/>
                <a:cs typeface="Roboto"/>
                <a:sym typeface="Roboto"/>
              </a:rPr>
              <a:t>sample standard deviation is 11.6 pounds. </a:t>
            </a:r>
            <a:endParaRPr sz="16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a:p>
            <a:pPr indent="-330200" lvl="0" marL="457200" rtl="0" algn="l">
              <a:spcBef>
                <a:spcPts val="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Based on the available data, how do we know if the complaint is valid?</a:t>
            </a:r>
            <a:endParaRPr b="1" sz="1600">
              <a:latin typeface="Roboto"/>
              <a:ea typeface="Roboto"/>
              <a:cs typeface="Roboto"/>
              <a:sym typeface="Roboto"/>
            </a:endParaRPr>
          </a:p>
        </p:txBody>
      </p:sp>
      <p:sp>
        <p:nvSpPr>
          <p:cNvPr id="123" name="Google Shape;123;p24"/>
          <p:cNvSpPr txBox="1"/>
          <p:nvPr/>
        </p:nvSpPr>
        <p:spPr>
          <a:xfrm>
            <a:off x="0" y="0"/>
            <a:ext cx="8508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T test</a:t>
            </a:r>
            <a:endParaRPr sz="1900">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5"/>
          <p:cNvPicPr preferRelativeResize="0"/>
          <p:nvPr/>
        </p:nvPicPr>
        <p:blipFill>
          <a:blip r:embed="rId3">
            <a:alphaModFix/>
          </a:blip>
          <a:stretch>
            <a:fillRect/>
          </a:stretch>
        </p:blipFill>
        <p:spPr>
          <a:xfrm>
            <a:off x="1629699" y="399625"/>
            <a:ext cx="5453750" cy="4485700"/>
          </a:xfrm>
          <a:prstGeom prst="rect">
            <a:avLst/>
          </a:prstGeom>
          <a:noFill/>
          <a:ln>
            <a:noFill/>
          </a:ln>
        </p:spPr>
      </p:pic>
      <p:sp>
        <p:nvSpPr>
          <p:cNvPr id="129" name="Google Shape;129;p25"/>
          <p:cNvSpPr txBox="1"/>
          <p:nvPr/>
        </p:nvSpPr>
        <p:spPr>
          <a:xfrm>
            <a:off x="0" y="0"/>
            <a:ext cx="8508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T test</a:t>
            </a:r>
            <a:endParaRPr sz="1900">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 test value</a:t>
            </a:r>
            <a:endParaRPr/>
          </a:p>
        </p:txBody>
      </p:sp>
      <p:pic>
        <p:nvPicPr>
          <p:cNvPr id="135" name="Google Shape;135;p26"/>
          <p:cNvPicPr preferRelativeResize="0"/>
          <p:nvPr/>
        </p:nvPicPr>
        <p:blipFill>
          <a:blip r:embed="rId3">
            <a:alphaModFix/>
          </a:blip>
          <a:stretch>
            <a:fillRect/>
          </a:stretch>
        </p:blipFill>
        <p:spPr>
          <a:xfrm>
            <a:off x="152400" y="1170125"/>
            <a:ext cx="4738346" cy="3820975"/>
          </a:xfrm>
          <a:prstGeom prst="rect">
            <a:avLst/>
          </a:prstGeom>
          <a:noFill/>
          <a:ln>
            <a:noFill/>
          </a:ln>
        </p:spPr>
      </p:pic>
      <p:sp>
        <p:nvSpPr>
          <p:cNvPr id="136" name="Google Shape;136;p26"/>
          <p:cNvSpPr txBox="1"/>
          <p:nvPr/>
        </p:nvSpPr>
        <p:spPr>
          <a:xfrm>
            <a:off x="5588250" y="2087763"/>
            <a:ext cx="3000000" cy="11853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02124"/>
                </a:solidFill>
                <a:highlight>
                  <a:srgbClr val="FFFFFF"/>
                </a:highlight>
                <a:latin typeface="Merriweather"/>
                <a:ea typeface="Merriweather"/>
                <a:cs typeface="Merriweather"/>
                <a:sym typeface="Merriweather"/>
              </a:rPr>
              <a:t>Degrees of Freedom</a:t>
            </a:r>
            <a:r>
              <a:rPr lang="en" sz="1300">
                <a:solidFill>
                  <a:srgbClr val="202124"/>
                </a:solidFill>
                <a:highlight>
                  <a:srgbClr val="FFFFFF"/>
                </a:highlight>
                <a:latin typeface="Merriweather"/>
                <a:ea typeface="Merriweather"/>
                <a:cs typeface="Merriweather"/>
                <a:sym typeface="Merriweather"/>
              </a:rPr>
              <a:t> refers to the maximum number of logically independent values, which are values that have the </a:t>
            </a:r>
            <a:r>
              <a:rPr b="1" lang="en" sz="1300">
                <a:solidFill>
                  <a:srgbClr val="202124"/>
                </a:solidFill>
                <a:highlight>
                  <a:srgbClr val="FFFFFF"/>
                </a:highlight>
                <a:latin typeface="Merriweather"/>
                <a:ea typeface="Merriweather"/>
                <a:cs typeface="Merriweather"/>
                <a:sym typeface="Merriweather"/>
              </a:rPr>
              <a:t>freedom</a:t>
            </a:r>
            <a:r>
              <a:rPr lang="en" sz="1300">
                <a:solidFill>
                  <a:srgbClr val="202124"/>
                </a:solidFill>
                <a:highlight>
                  <a:srgbClr val="FFFFFF"/>
                </a:highlight>
                <a:latin typeface="Merriweather"/>
                <a:ea typeface="Merriweather"/>
                <a:cs typeface="Merriweather"/>
                <a:sym typeface="Merriweather"/>
              </a:rPr>
              <a:t> to vary, in the data sample. </a:t>
            </a:r>
            <a:endParaRPr sz="1500">
              <a:latin typeface="Merriweather"/>
              <a:ea typeface="Merriweather"/>
              <a:cs typeface="Merriweather"/>
              <a:sym typeface="Merriweather"/>
            </a:endParaRPr>
          </a:p>
        </p:txBody>
      </p:sp>
      <p:sp>
        <p:nvSpPr>
          <p:cNvPr id="137" name="Google Shape;137;p26"/>
          <p:cNvSpPr txBox="1"/>
          <p:nvPr/>
        </p:nvSpPr>
        <p:spPr>
          <a:xfrm>
            <a:off x="0" y="0"/>
            <a:ext cx="8508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T test</a:t>
            </a:r>
            <a:endParaRPr sz="1900">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7"/>
          <p:cNvSpPr txBox="1"/>
          <p:nvPr/>
        </p:nvSpPr>
        <p:spPr>
          <a:xfrm>
            <a:off x="489425" y="600225"/>
            <a:ext cx="3459900" cy="3753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600">
                <a:solidFill>
                  <a:srgbClr val="172B4D"/>
                </a:solidFill>
                <a:latin typeface="Roboto"/>
                <a:ea typeface="Roboto"/>
                <a:cs typeface="Roboto"/>
                <a:sym typeface="Roboto"/>
              </a:rPr>
              <a:t>What’s the difference between the </a:t>
            </a:r>
            <a:r>
              <a:rPr b="1" i="1" lang="en" sz="1600">
                <a:solidFill>
                  <a:srgbClr val="172B4D"/>
                </a:solidFill>
                <a:latin typeface="Roboto"/>
                <a:ea typeface="Roboto"/>
                <a:cs typeface="Roboto"/>
                <a:sym typeface="Roboto"/>
              </a:rPr>
              <a:t>t-</a:t>
            </a:r>
            <a:r>
              <a:rPr b="1" lang="en" sz="1600">
                <a:solidFill>
                  <a:srgbClr val="172B4D"/>
                </a:solidFill>
                <a:latin typeface="Roboto"/>
                <a:ea typeface="Roboto"/>
                <a:cs typeface="Roboto"/>
                <a:sym typeface="Roboto"/>
              </a:rPr>
              <a:t> and z-distributions?</a:t>
            </a:r>
            <a:endParaRPr b="1" sz="1600">
              <a:solidFill>
                <a:srgbClr val="172B4D"/>
              </a:solidFill>
              <a:latin typeface="Roboto"/>
              <a:ea typeface="Roboto"/>
              <a:cs typeface="Roboto"/>
              <a:sym typeface="Roboto"/>
            </a:endParaRPr>
          </a:p>
          <a:p>
            <a:pPr indent="0" lvl="0" marL="0" rtl="0" algn="l">
              <a:lnSpc>
                <a:spcPct val="150000"/>
              </a:lnSpc>
              <a:spcBef>
                <a:spcPts val="400"/>
              </a:spcBef>
              <a:spcAft>
                <a:spcPts val="0"/>
              </a:spcAft>
              <a:buNone/>
            </a:pPr>
            <a:r>
              <a:rPr lang="en" sz="1600">
                <a:solidFill>
                  <a:srgbClr val="172B4D"/>
                </a:solidFill>
                <a:latin typeface="Roboto"/>
                <a:ea typeface="Roboto"/>
                <a:cs typeface="Roboto"/>
                <a:sym typeface="Roboto"/>
              </a:rPr>
              <a:t>The standard normal or z-distribution assumes that you know the population standard deviation. </a:t>
            </a:r>
            <a:endParaRPr sz="1600">
              <a:solidFill>
                <a:srgbClr val="172B4D"/>
              </a:solidFill>
              <a:latin typeface="Roboto"/>
              <a:ea typeface="Roboto"/>
              <a:cs typeface="Roboto"/>
              <a:sym typeface="Roboto"/>
            </a:endParaRPr>
          </a:p>
          <a:p>
            <a:pPr indent="0" lvl="0" marL="0" rtl="0" algn="l">
              <a:lnSpc>
                <a:spcPct val="150000"/>
              </a:lnSpc>
              <a:spcBef>
                <a:spcPts val="0"/>
              </a:spcBef>
              <a:spcAft>
                <a:spcPts val="0"/>
              </a:spcAft>
              <a:buNone/>
            </a:pPr>
            <a:r>
              <a:t/>
            </a:r>
            <a:endParaRPr sz="1600">
              <a:solidFill>
                <a:srgbClr val="172B4D"/>
              </a:solidFill>
              <a:latin typeface="Roboto"/>
              <a:ea typeface="Roboto"/>
              <a:cs typeface="Roboto"/>
              <a:sym typeface="Roboto"/>
            </a:endParaRPr>
          </a:p>
          <a:p>
            <a:pPr indent="0" lvl="0" marL="0" rtl="0" algn="l">
              <a:lnSpc>
                <a:spcPct val="150000"/>
              </a:lnSpc>
              <a:spcBef>
                <a:spcPts val="0"/>
              </a:spcBef>
              <a:spcAft>
                <a:spcPts val="0"/>
              </a:spcAft>
              <a:buNone/>
            </a:pPr>
            <a:r>
              <a:rPr lang="en" sz="1600">
                <a:solidFill>
                  <a:srgbClr val="172B4D"/>
                </a:solidFill>
                <a:latin typeface="Roboto"/>
                <a:ea typeface="Roboto"/>
                <a:cs typeface="Roboto"/>
                <a:sym typeface="Roboto"/>
              </a:rPr>
              <a:t>The </a:t>
            </a:r>
            <a:r>
              <a:rPr i="1" lang="en" sz="1600">
                <a:solidFill>
                  <a:srgbClr val="172B4D"/>
                </a:solidFill>
                <a:latin typeface="Roboto"/>
                <a:ea typeface="Roboto"/>
                <a:cs typeface="Roboto"/>
                <a:sym typeface="Roboto"/>
              </a:rPr>
              <a:t>t-</a:t>
            </a:r>
            <a:r>
              <a:rPr lang="en" sz="1600">
                <a:solidFill>
                  <a:srgbClr val="172B4D"/>
                </a:solidFill>
                <a:latin typeface="Roboto"/>
                <a:ea typeface="Roboto"/>
                <a:cs typeface="Roboto"/>
                <a:sym typeface="Roboto"/>
              </a:rPr>
              <a:t>distribution (known as the student’s t-distribution) is based on the sample standard deviation.</a:t>
            </a:r>
            <a:endParaRPr sz="1600">
              <a:solidFill>
                <a:srgbClr val="172B4D"/>
              </a:solidFill>
              <a:latin typeface="Roboto"/>
              <a:ea typeface="Roboto"/>
              <a:cs typeface="Roboto"/>
              <a:sym typeface="Roboto"/>
            </a:endParaRPr>
          </a:p>
        </p:txBody>
      </p:sp>
      <p:pic>
        <p:nvPicPr>
          <p:cNvPr id="143" name="Google Shape;143;p27"/>
          <p:cNvPicPr preferRelativeResize="0"/>
          <p:nvPr/>
        </p:nvPicPr>
        <p:blipFill>
          <a:blip r:embed="rId4">
            <a:alphaModFix/>
          </a:blip>
          <a:stretch>
            <a:fillRect/>
          </a:stretch>
        </p:blipFill>
        <p:spPr>
          <a:xfrm>
            <a:off x="4174250" y="485975"/>
            <a:ext cx="3865400" cy="4213700"/>
          </a:xfrm>
          <a:prstGeom prst="rect">
            <a:avLst/>
          </a:prstGeom>
          <a:noFill/>
          <a:ln>
            <a:noFill/>
          </a:ln>
        </p:spPr>
      </p:pic>
      <p:sp>
        <p:nvSpPr>
          <p:cNvPr id="144" name="Google Shape;144;p27"/>
          <p:cNvSpPr txBox="1"/>
          <p:nvPr/>
        </p:nvSpPr>
        <p:spPr>
          <a:xfrm>
            <a:off x="0" y="0"/>
            <a:ext cx="8508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T test</a:t>
            </a:r>
            <a:endParaRPr sz="19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8"/>
          <p:cNvPicPr preferRelativeResize="0"/>
          <p:nvPr/>
        </p:nvPicPr>
        <p:blipFill>
          <a:blip r:embed="rId3">
            <a:alphaModFix/>
          </a:blip>
          <a:stretch>
            <a:fillRect/>
          </a:stretch>
        </p:blipFill>
        <p:spPr>
          <a:xfrm>
            <a:off x="253050" y="510125"/>
            <a:ext cx="8589875" cy="4169751"/>
          </a:xfrm>
          <a:prstGeom prst="rect">
            <a:avLst/>
          </a:prstGeom>
          <a:noFill/>
          <a:ln cap="flat" cmpd="sng" w="9525">
            <a:solidFill>
              <a:schemeClr val="lt2"/>
            </a:solidFill>
            <a:prstDash val="solid"/>
            <a:round/>
            <a:headEnd len="sm" w="sm" type="none"/>
            <a:tailEnd len="sm" w="sm" type="none"/>
          </a:ln>
        </p:spPr>
      </p:pic>
      <p:sp>
        <p:nvSpPr>
          <p:cNvPr id="150" name="Google Shape;150;p28"/>
          <p:cNvSpPr txBox="1"/>
          <p:nvPr/>
        </p:nvSpPr>
        <p:spPr>
          <a:xfrm>
            <a:off x="0" y="0"/>
            <a:ext cx="10386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AB</a:t>
            </a:r>
            <a:r>
              <a:rPr lang="en" sz="1900">
                <a:latin typeface="Old Standard TT"/>
                <a:ea typeface="Old Standard TT"/>
                <a:cs typeface="Old Standard TT"/>
                <a:sym typeface="Old Standard TT"/>
              </a:rPr>
              <a:t> test</a:t>
            </a:r>
            <a:endParaRPr sz="1900">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AB test?</a:t>
            </a:r>
            <a:endParaRPr/>
          </a:p>
        </p:txBody>
      </p:sp>
      <p:sp>
        <p:nvSpPr>
          <p:cNvPr id="156" name="Google Shape;156;p29"/>
          <p:cNvSpPr txBox="1"/>
          <p:nvPr/>
        </p:nvSpPr>
        <p:spPr>
          <a:xfrm>
            <a:off x="455175" y="1240350"/>
            <a:ext cx="826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111111"/>
                </a:solidFill>
                <a:highlight>
                  <a:srgbClr val="FFFFFF"/>
                </a:highlight>
                <a:latin typeface="Comfortaa"/>
                <a:ea typeface="Comfortaa"/>
                <a:cs typeface="Comfortaa"/>
                <a:sym typeface="Comfortaa"/>
              </a:rPr>
              <a:t>An A/B test is a randomized experiment, in which the "A" and "B" refer to 2 variants, undertaken in order to determine which variant is the more "effective.". This is popular in web analytics and mobile application development</a:t>
            </a:r>
            <a:endParaRPr sz="2000">
              <a:latin typeface="Comfortaa"/>
              <a:ea typeface="Comfortaa"/>
              <a:cs typeface="Comfortaa"/>
              <a:sym typeface="Comfortaa"/>
            </a:endParaRPr>
          </a:p>
        </p:txBody>
      </p:sp>
      <p:pic>
        <p:nvPicPr>
          <p:cNvPr id="157" name="Google Shape;157;p29"/>
          <p:cNvPicPr preferRelativeResize="0"/>
          <p:nvPr/>
        </p:nvPicPr>
        <p:blipFill>
          <a:blip r:embed="rId3">
            <a:alphaModFix/>
          </a:blip>
          <a:stretch>
            <a:fillRect/>
          </a:stretch>
        </p:blipFill>
        <p:spPr>
          <a:xfrm>
            <a:off x="152400" y="2685750"/>
            <a:ext cx="4009304" cy="2305350"/>
          </a:xfrm>
          <a:prstGeom prst="rect">
            <a:avLst/>
          </a:prstGeom>
          <a:noFill/>
          <a:ln>
            <a:noFill/>
          </a:ln>
        </p:spPr>
      </p:pic>
      <p:pic>
        <p:nvPicPr>
          <p:cNvPr id="158" name="Google Shape;158;p29"/>
          <p:cNvPicPr preferRelativeResize="0"/>
          <p:nvPr/>
        </p:nvPicPr>
        <p:blipFill>
          <a:blip r:embed="rId4">
            <a:alphaModFix/>
          </a:blip>
          <a:stretch>
            <a:fillRect/>
          </a:stretch>
        </p:blipFill>
        <p:spPr>
          <a:xfrm>
            <a:off x="4314104" y="2685750"/>
            <a:ext cx="4677496" cy="2227379"/>
          </a:xfrm>
          <a:prstGeom prst="rect">
            <a:avLst/>
          </a:prstGeom>
          <a:noFill/>
          <a:ln>
            <a:noFill/>
          </a:ln>
        </p:spPr>
      </p:pic>
      <p:sp>
        <p:nvSpPr>
          <p:cNvPr id="159" name="Google Shape;159;p29"/>
          <p:cNvSpPr txBox="1"/>
          <p:nvPr/>
        </p:nvSpPr>
        <p:spPr>
          <a:xfrm>
            <a:off x="0" y="0"/>
            <a:ext cx="10386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AB test</a:t>
            </a:r>
            <a:endParaRPr sz="1900">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nvSpPr>
        <p:spPr>
          <a:xfrm>
            <a:off x="0" y="0"/>
            <a:ext cx="10386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AB test</a:t>
            </a:r>
            <a:endParaRPr sz="1900">
              <a:latin typeface="Old Standard TT"/>
              <a:ea typeface="Old Standard TT"/>
              <a:cs typeface="Old Standard TT"/>
              <a:sym typeface="Old Standard TT"/>
            </a:endParaRPr>
          </a:p>
        </p:txBody>
      </p:sp>
      <p:pic>
        <p:nvPicPr>
          <p:cNvPr id="165" name="Google Shape;165;p30"/>
          <p:cNvPicPr preferRelativeResize="0"/>
          <p:nvPr/>
        </p:nvPicPr>
        <p:blipFill>
          <a:blip r:embed="rId3">
            <a:alphaModFix/>
          </a:blip>
          <a:stretch>
            <a:fillRect/>
          </a:stretch>
        </p:blipFill>
        <p:spPr>
          <a:xfrm>
            <a:off x="1191000" y="152400"/>
            <a:ext cx="7181850" cy="479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nvSpPr>
        <p:spPr>
          <a:xfrm>
            <a:off x="0" y="0"/>
            <a:ext cx="15234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ANOVA test</a:t>
            </a:r>
            <a:endParaRPr sz="1900">
              <a:latin typeface="Old Standard TT"/>
              <a:ea typeface="Old Standard TT"/>
              <a:cs typeface="Old Standard TT"/>
              <a:sym typeface="Old Standard TT"/>
            </a:endParaRPr>
          </a:p>
        </p:txBody>
      </p:sp>
      <p:pic>
        <p:nvPicPr>
          <p:cNvPr id="171" name="Google Shape;171;p31"/>
          <p:cNvPicPr preferRelativeResize="0"/>
          <p:nvPr/>
        </p:nvPicPr>
        <p:blipFill>
          <a:blip r:embed="rId3">
            <a:alphaModFix/>
          </a:blip>
          <a:stretch>
            <a:fillRect/>
          </a:stretch>
        </p:blipFill>
        <p:spPr>
          <a:xfrm>
            <a:off x="617588" y="1657425"/>
            <a:ext cx="7908824" cy="2883150"/>
          </a:xfrm>
          <a:prstGeom prst="rect">
            <a:avLst/>
          </a:prstGeom>
          <a:noFill/>
          <a:ln cap="flat" cmpd="sng" w="9525">
            <a:solidFill>
              <a:schemeClr val="lt2"/>
            </a:solidFill>
            <a:prstDash val="solid"/>
            <a:round/>
            <a:headEnd len="sm" w="sm" type="none"/>
            <a:tailEnd len="sm" w="sm" type="none"/>
          </a:ln>
        </p:spPr>
      </p:pic>
      <p:sp>
        <p:nvSpPr>
          <p:cNvPr id="172" name="Google Shape;172;p31"/>
          <p:cNvSpPr txBox="1"/>
          <p:nvPr/>
        </p:nvSpPr>
        <p:spPr>
          <a:xfrm>
            <a:off x="1764700" y="476988"/>
            <a:ext cx="66726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210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A technique to compare if there is a substantial difference between the means of </a:t>
            </a:r>
            <a:r>
              <a:rPr b="1" lang="en" sz="1600">
                <a:solidFill>
                  <a:srgbClr val="172B4D"/>
                </a:solidFill>
                <a:highlight>
                  <a:schemeClr val="lt1"/>
                </a:highlight>
                <a:latin typeface="Roboto"/>
                <a:ea typeface="Roboto"/>
                <a:cs typeface="Roboto"/>
                <a:sym typeface="Roboto"/>
              </a:rPr>
              <a:t>three or more</a:t>
            </a:r>
            <a:r>
              <a:rPr lang="en" sz="1600">
                <a:solidFill>
                  <a:srgbClr val="172B4D"/>
                </a:solidFill>
                <a:highlight>
                  <a:schemeClr val="lt1"/>
                </a:highlight>
                <a:latin typeface="Roboto"/>
                <a:ea typeface="Roboto"/>
                <a:cs typeface="Roboto"/>
                <a:sym typeface="Roboto"/>
              </a:rPr>
              <a:t> samples</a:t>
            </a:r>
            <a:endParaRPr sz="1600">
              <a:solidFill>
                <a:srgbClr val="172B4D"/>
              </a:solidFill>
              <a:highlight>
                <a:schemeClr val="lt1"/>
              </a:highlight>
              <a:latin typeface="Roboto"/>
              <a:ea typeface="Roboto"/>
              <a:cs typeface="Roboto"/>
              <a:sym typeface="Roboto"/>
            </a:endParaRPr>
          </a:p>
          <a:p>
            <a:pPr indent="-330200" lvl="0" marL="457200" rtl="0" algn="l">
              <a:lnSpc>
                <a:spcPct val="115000"/>
              </a:lnSpc>
              <a:spcBef>
                <a:spcPts val="0"/>
              </a:spcBef>
              <a:spcAft>
                <a:spcPts val="0"/>
              </a:spcAft>
              <a:buClr>
                <a:srgbClr val="172B4D"/>
              </a:buClr>
              <a:buSzPts val="1600"/>
              <a:buFont typeface="Roboto"/>
              <a:buChar char="●"/>
            </a:pPr>
            <a:r>
              <a:rPr lang="en" sz="1600">
                <a:solidFill>
                  <a:srgbClr val="172B4D"/>
                </a:solidFill>
                <a:highlight>
                  <a:schemeClr val="lt1"/>
                </a:highlight>
                <a:latin typeface="Roboto"/>
                <a:ea typeface="Roboto"/>
                <a:cs typeface="Roboto"/>
                <a:sym typeface="Roboto"/>
              </a:rPr>
              <a:t>Samples may have been treated differently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1008688" y="196213"/>
            <a:ext cx="7126625" cy="4751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2"/>
          <p:cNvSpPr txBox="1"/>
          <p:nvPr/>
        </p:nvSpPr>
        <p:spPr>
          <a:xfrm>
            <a:off x="642800" y="498350"/>
            <a:ext cx="7782300" cy="305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Example : You are working as an analyst for a soft drink distributor. The regional manager thinks that display design near the product stocks have an effect on the sales of the product. The design team designed four new display and they want to see their effectiveness. These displays were used at different stores and increase in sales were recorded, in the same time frame. Data was collected and it was provided to you. Your task is to conduct statistical test on this data and check if display signs impact sales or not.</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p:txBody>
      </p:sp>
      <p:pic>
        <p:nvPicPr>
          <p:cNvPr id="178" name="Google Shape;178;p32"/>
          <p:cNvPicPr preferRelativeResize="0"/>
          <p:nvPr/>
        </p:nvPicPr>
        <p:blipFill>
          <a:blip r:embed="rId4">
            <a:alphaModFix/>
          </a:blip>
          <a:stretch>
            <a:fillRect/>
          </a:stretch>
        </p:blipFill>
        <p:spPr>
          <a:xfrm>
            <a:off x="546450" y="2960824"/>
            <a:ext cx="7968601" cy="1690325"/>
          </a:xfrm>
          <a:prstGeom prst="rect">
            <a:avLst/>
          </a:prstGeom>
          <a:noFill/>
          <a:ln>
            <a:noFill/>
          </a:ln>
        </p:spPr>
      </p:pic>
      <p:sp>
        <p:nvSpPr>
          <p:cNvPr id="179" name="Google Shape;179;p32"/>
          <p:cNvSpPr txBox="1"/>
          <p:nvPr/>
        </p:nvSpPr>
        <p:spPr>
          <a:xfrm>
            <a:off x="0" y="0"/>
            <a:ext cx="15234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ANOVA test</a:t>
            </a:r>
            <a:endParaRPr sz="1900">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3"/>
          <p:cNvSpPr txBox="1"/>
          <p:nvPr/>
        </p:nvSpPr>
        <p:spPr>
          <a:xfrm>
            <a:off x="761650" y="771050"/>
            <a:ext cx="7879800" cy="36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1: Define the null hypothesis - </a:t>
            </a:r>
            <a:r>
              <a:rPr lang="en" sz="1600">
                <a:solidFill>
                  <a:srgbClr val="172B4D"/>
                </a:solidFill>
                <a:highlight>
                  <a:srgbClr val="F4F5F7"/>
                </a:highlight>
                <a:latin typeface="Roboto"/>
                <a:ea typeface="Roboto"/>
                <a:cs typeface="Roboto"/>
                <a:sym typeface="Roboto"/>
              </a:rPr>
              <a:t>H0: μ1 = μ2 = ...... = μk</a:t>
            </a:r>
            <a:r>
              <a:rPr lang="en" sz="1600">
                <a:solidFill>
                  <a:srgbClr val="172B4D"/>
                </a:solidFill>
                <a:highlight>
                  <a:srgbClr val="FFFFFF"/>
                </a:highlight>
                <a:latin typeface="Roboto"/>
                <a:ea typeface="Roboto"/>
                <a:cs typeface="Roboto"/>
                <a:sym typeface="Roboto"/>
              </a:rPr>
              <a:t> where </a:t>
            </a:r>
            <a:r>
              <a:rPr lang="en" sz="1600">
                <a:solidFill>
                  <a:srgbClr val="172B4D"/>
                </a:solidFill>
                <a:highlight>
                  <a:srgbClr val="F4F5F7"/>
                </a:highlight>
                <a:latin typeface="Roboto"/>
                <a:ea typeface="Roboto"/>
                <a:cs typeface="Roboto"/>
                <a:sym typeface="Roboto"/>
              </a:rPr>
              <a:t>k</a:t>
            </a:r>
            <a:r>
              <a:rPr lang="en" sz="1600">
                <a:solidFill>
                  <a:srgbClr val="172B4D"/>
                </a:solidFill>
                <a:highlight>
                  <a:srgbClr val="FFFFFF"/>
                </a:highlight>
                <a:latin typeface="Roboto"/>
                <a:ea typeface="Roboto"/>
                <a:cs typeface="Roboto"/>
                <a:sym typeface="Roboto"/>
              </a:rPr>
              <a:t> is the number of levels- "display design" in our example. </a:t>
            </a:r>
            <a:r>
              <a:rPr lang="en" sz="1600">
                <a:solidFill>
                  <a:srgbClr val="172B4D"/>
                </a:solidFill>
                <a:highlight>
                  <a:srgbClr val="F4F5F7"/>
                </a:highlight>
                <a:latin typeface="Roboto"/>
                <a:ea typeface="Roboto"/>
                <a:cs typeface="Roboto"/>
                <a:sym typeface="Roboto"/>
              </a:rPr>
              <a:t>k = 4</a:t>
            </a:r>
            <a:r>
              <a:rPr lang="en" sz="1600">
                <a:solidFill>
                  <a:srgbClr val="172B4D"/>
                </a:solidFill>
                <a:highlight>
                  <a:srgbClr val="FFFFFF"/>
                </a:highlight>
                <a:latin typeface="Roboto"/>
                <a:ea typeface="Roboto"/>
                <a:cs typeface="Roboto"/>
                <a:sym typeface="Roboto"/>
              </a:rPr>
              <a:t> in this case - design 1, design 2, design 3, design 4. Means are equal.</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2: Define the alternative hypothesis-</a:t>
            </a:r>
            <a:r>
              <a:rPr b="1" lang="en" sz="1600">
                <a:solidFill>
                  <a:srgbClr val="172B4D"/>
                </a:solidFill>
                <a:highlight>
                  <a:srgbClr val="FFFFFF"/>
                </a:highlight>
                <a:latin typeface="Roboto"/>
                <a:ea typeface="Roboto"/>
                <a:cs typeface="Roboto"/>
                <a:sym typeface="Roboto"/>
              </a:rPr>
              <a:t> </a:t>
            </a:r>
            <a:r>
              <a:rPr lang="en" sz="1600">
                <a:solidFill>
                  <a:srgbClr val="172B4D"/>
                </a:solidFill>
                <a:highlight>
                  <a:srgbClr val="F4F5F7"/>
                </a:highlight>
                <a:latin typeface="Roboto"/>
                <a:ea typeface="Roboto"/>
                <a:cs typeface="Roboto"/>
                <a:sym typeface="Roboto"/>
              </a:rPr>
              <a:t>Ha</a:t>
            </a:r>
            <a:r>
              <a:rPr lang="en" sz="1600">
                <a:solidFill>
                  <a:srgbClr val="172B4D"/>
                </a:solidFill>
                <a:highlight>
                  <a:srgbClr val="FFFFFF"/>
                </a:highlight>
                <a:latin typeface="Roboto"/>
                <a:ea typeface="Roboto"/>
                <a:cs typeface="Roboto"/>
                <a:sym typeface="Roboto"/>
              </a:rPr>
              <a:t>: not all means are equal. </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The null hypothesis is rejected if there is a difference in the means of any of the groups. All the group means need not be different from each other. In our case, even if means for </a:t>
            </a:r>
            <a:r>
              <a:rPr lang="en" sz="1600">
                <a:solidFill>
                  <a:srgbClr val="172B4D"/>
                </a:solidFill>
                <a:highlight>
                  <a:srgbClr val="F4F5F7"/>
                </a:highlight>
                <a:latin typeface="Roboto"/>
                <a:ea typeface="Roboto"/>
                <a:cs typeface="Roboto"/>
                <a:sym typeface="Roboto"/>
              </a:rPr>
              <a:t>design 1 = design 2</a:t>
            </a:r>
            <a:r>
              <a:rPr lang="en" sz="1600">
                <a:solidFill>
                  <a:srgbClr val="172B4D"/>
                </a:solidFill>
                <a:highlight>
                  <a:srgbClr val="FFFFFF"/>
                </a:highlight>
                <a:latin typeface="Roboto"/>
                <a:ea typeface="Roboto"/>
                <a:cs typeface="Roboto"/>
                <a:sym typeface="Roboto"/>
              </a:rPr>
              <a:t> but </a:t>
            </a:r>
            <a:r>
              <a:rPr lang="en" sz="1600">
                <a:solidFill>
                  <a:srgbClr val="172B4D"/>
                </a:solidFill>
                <a:highlight>
                  <a:srgbClr val="F4F5F7"/>
                </a:highlight>
                <a:latin typeface="Roboto"/>
                <a:ea typeface="Roboto"/>
                <a:cs typeface="Roboto"/>
                <a:sym typeface="Roboto"/>
              </a:rPr>
              <a:t>design 2 != design 3</a:t>
            </a:r>
            <a:r>
              <a:rPr lang="en" sz="1600">
                <a:solidFill>
                  <a:srgbClr val="172B4D"/>
                </a:solidFill>
                <a:highlight>
                  <a:srgbClr val="FFFFFF"/>
                </a:highlight>
                <a:latin typeface="Roboto"/>
                <a:ea typeface="Roboto"/>
                <a:cs typeface="Roboto"/>
                <a:sym typeface="Roboto"/>
              </a:rPr>
              <a:t>, then we should still reject the null hypothesis.</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b="1" lang="en" sz="1600">
                <a:solidFill>
                  <a:srgbClr val="172B4D"/>
                </a:solidFill>
                <a:highlight>
                  <a:srgbClr val="FFFFFF"/>
                </a:highlight>
                <a:latin typeface="Roboto"/>
                <a:ea typeface="Roboto"/>
                <a:cs typeface="Roboto"/>
                <a:sym typeface="Roboto"/>
              </a:rPr>
              <a:t>This is a one way ANOVA test - is there any difference between the means ?</a:t>
            </a:r>
            <a:endParaRPr b="1" sz="1600">
              <a:solidFill>
                <a:srgbClr val="172B4D"/>
              </a:solidFill>
              <a:highlight>
                <a:srgbClr val="FFFFFF"/>
              </a:highlight>
              <a:latin typeface="Roboto"/>
              <a:ea typeface="Roboto"/>
              <a:cs typeface="Roboto"/>
              <a:sym typeface="Roboto"/>
            </a:endParaRPr>
          </a:p>
        </p:txBody>
      </p:sp>
      <p:sp>
        <p:nvSpPr>
          <p:cNvPr id="185" name="Google Shape;185;p33"/>
          <p:cNvSpPr txBox="1"/>
          <p:nvPr/>
        </p:nvSpPr>
        <p:spPr>
          <a:xfrm>
            <a:off x="0" y="0"/>
            <a:ext cx="15234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ANOVA test</a:t>
            </a:r>
            <a:endParaRPr sz="1900">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4"/>
          <p:cNvSpPr txBox="1"/>
          <p:nvPr/>
        </p:nvSpPr>
        <p:spPr>
          <a:xfrm>
            <a:off x="632100" y="463800"/>
            <a:ext cx="2645100" cy="361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 ANOVA is similar A/B testing except that here we are testing more than two groups.</a:t>
            </a:r>
            <a:endParaRPr sz="1600">
              <a:solidFill>
                <a:srgbClr val="172B4D"/>
              </a:solidFill>
              <a:highlight>
                <a:schemeClr val="lt1"/>
              </a:highlight>
              <a:latin typeface="Roboto"/>
              <a:ea typeface="Roboto"/>
              <a:cs typeface="Roboto"/>
              <a:sym typeface="Roboto"/>
            </a:endParaRPr>
          </a:p>
          <a:p>
            <a:pPr indent="0" lvl="0" marL="0" rtl="0" algn="l">
              <a:lnSpc>
                <a:spcPct val="115000"/>
              </a:lnSpc>
              <a:spcBef>
                <a:spcPts val="2100"/>
              </a:spcBef>
              <a:spcAft>
                <a:spcPts val="0"/>
              </a:spcAft>
              <a:buClr>
                <a:schemeClr val="dk1"/>
              </a:buClr>
              <a:buSzPts val="1100"/>
              <a:buFont typeface="Arial"/>
              <a:buNone/>
            </a:pPr>
            <a:r>
              <a:rPr lang="en" sz="1600">
                <a:solidFill>
                  <a:srgbClr val="172B4D"/>
                </a:solidFill>
                <a:highlight>
                  <a:schemeClr val="lt1"/>
                </a:highlight>
                <a:latin typeface="Roboto"/>
                <a:ea typeface="Roboto"/>
                <a:cs typeface="Roboto"/>
                <a:sym typeface="Roboto"/>
              </a:rPr>
              <a:t>- Importantly, the one way ANOVA test tell us if there is a significant difference in the means of any two groups but it </a:t>
            </a:r>
            <a:r>
              <a:rPr lang="en" sz="1600" u="sng">
                <a:solidFill>
                  <a:srgbClr val="172B4D"/>
                </a:solidFill>
                <a:highlight>
                  <a:schemeClr val="lt1"/>
                </a:highlight>
                <a:latin typeface="Roboto"/>
                <a:ea typeface="Roboto"/>
                <a:cs typeface="Roboto"/>
                <a:sym typeface="Roboto"/>
              </a:rPr>
              <a:t>does not tell us which pair</a:t>
            </a:r>
            <a:endParaRPr sz="1600" u="sng">
              <a:solidFill>
                <a:srgbClr val="172B4D"/>
              </a:solidFill>
              <a:highlight>
                <a:schemeClr val="lt1"/>
              </a:highlight>
              <a:latin typeface="Roboto"/>
              <a:ea typeface="Roboto"/>
              <a:cs typeface="Roboto"/>
              <a:sym typeface="Roboto"/>
            </a:endParaRPr>
          </a:p>
          <a:p>
            <a:pPr indent="0" lvl="0" marL="0" rtl="0" algn="l">
              <a:lnSpc>
                <a:spcPct val="115000"/>
              </a:lnSpc>
              <a:spcBef>
                <a:spcPts val="2100"/>
              </a:spcBef>
              <a:spcAft>
                <a:spcPts val="0"/>
              </a:spcAft>
              <a:buNone/>
            </a:pPr>
            <a:r>
              <a:t/>
            </a:r>
            <a:endParaRPr sz="1600">
              <a:solidFill>
                <a:srgbClr val="172B4D"/>
              </a:solidFill>
              <a:highlight>
                <a:schemeClr val="lt1"/>
              </a:highlight>
              <a:latin typeface="Roboto"/>
              <a:ea typeface="Roboto"/>
              <a:cs typeface="Roboto"/>
              <a:sym typeface="Roboto"/>
            </a:endParaRPr>
          </a:p>
        </p:txBody>
      </p:sp>
      <p:pic>
        <p:nvPicPr>
          <p:cNvPr id="191" name="Google Shape;191;p34"/>
          <p:cNvPicPr preferRelativeResize="0"/>
          <p:nvPr/>
        </p:nvPicPr>
        <p:blipFill>
          <a:blip r:embed="rId4">
            <a:alphaModFix/>
          </a:blip>
          <a:stretch>
            <a:fillRect/>
          </a:stretch>
        </p:blipFill>
        <p:spPr>
          <a:xfrm>
            <a:off x="3368300" y="957050"/>
            <a:ext cx="5228226" cy="2898775"/>
          </a:xfrm>
          <a:prstGeom prst="rect">
            <a:avLst/>
          </a:prstGeom>
          <a:noFill/>
          <a:ln>
            <a:noFill/>
          </a:ln>
        </p:spPr>
      </p:pic>
      <p:sp>
        <p:nvSpPr>
          <p:cNvPr id="192" name="Google Shape;192;p34"/>
          <p:cNvSpPr txBox="1"/>
          <p:nvPr/>
        </p:nvSpPr>
        <p:spPr>
          <a:xfrm>
            <a:off x="0" y="0"/>
            <a:ext cx="15234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ANOVA test</a:t>
            </a:r>
            <a:endParaRPr sz="1900">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pic>
        <p:nvPicPr>
          <p:cNvPr id="197" name="Google Shape;197;p35"/>
          <p:cNvPicPr preferRelativeResize="0"/>
          <p:nvPr/>
        </p:nvPicPr>
        <p:blipFill>
          <a:blip r:embed="rId4">
            <a:alphaModFix/>
          </a:blip>
          <a:stretch>
            <a:fillRect/>
          </a:stretch>
        </p:blipFill>
        <p:spPr>
          <a:xfrm>
            <a:off x="3180200" y="923475"/>
            <a:ext cx="5486400" cy="3657600"/>
          </a:xfrm>
          <a:prstGeom prst="rect">
            <a:avLst/>
          </a:prstGeom>
          <a:noFill/>
          <a:ln>
            <a:noFill/>
          </a:ln>
        </p:spPr>
      </p:pic>
      <p:sp>
        <p:nvSpPr>
          <p:cNvPr id="198" name="Google Shape;198;p35"/>
          <p:cNvSpPr txBox="1"/>
          <p:nvPr/>
        </p:nvSpPr>
        <p:spPr>
          <a:xfrm>
            <a:off x="564200" y="1167675"/>
            <a:ext cx="2616000" cy="3413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210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Level of significance</a:t>
            </a:r>
            <a:r>
              <a:rPr lang="en" sz="1600">
                <a:solidFill>
                  <a:srgbClr val="172B4D"/>
                </a:solidFill>
                <a:highlight>
                  <a:srgbClr val="FFFFFF"/>
                </a:highlight>
                <a:latin typeface="Roboto"/>
                <a:ea typeface="Roboto"/>
                <a:cs typeface="Roboto"/>
                <a:sym typeface="Roboto"/>
              </a:rPr>
              <a:t>:</a:t>
            </a:r>
            <a:endParaRPr sz="1600">
              <a:solidFill>
                <a:srgbClr val="172B4D"/>
              </a:solidFill>
              <a:highlight>
                <a:srgbClr val="FFFFFF"/>
              </a:highlight>
              <a:latin typeface="Roboto"/>
              <a:ea typeface="Roboto"/>
              <a:cs typeface="Roboto"/>
              <a:sym typeface="Roboto"/>
            </a:endParaRPr>
          </a:p>
          <a:p>
            <a:pPr indent="0" lvl="0" marL="45720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 Here also we will take it to be 0.05</a:t>
            </a:r>
            <a:endParaRPr sz="1600">
              <a:solidFill>
                <a:srgbClr val="172B4D"/>
              </a:solidFill>
              <a:highlight>
                <a:srgbClr val="FFFFFF"/>
              </a:highlight>
              <a:latin typeface="Roboto"/>
              <a:ea typeface="Roboto"/>
              <a:cs typeface="Roboto"/>
              <a:sym typeface="Roboto"/>
            </a:endParaRPr>
          </a:p>
          <a:p>
            <a:pPr indent="-330200" lvl="0" marL="457200" rtl="0" algn="l">
              <a:lnSpc>
                <a:spcPct val="115000"/>
              </a:lnSpc>
              <a:spcBef>
                <a:spcPts val="2100"/>
              </a:spcBef>
              <a:spcAft>
                <a:spcPts val="0"/>
              </a:spcAft>
              <a:buClr>
                <a:srgbClr val="172B4D"/>
              </a:buClr>
              <a:buSzPts val="1600"/>
              <a:buFont typeface="Roboto"/>
              <a:buChar char="●"/>
            </a:pPr>
            <a:r>
              <a:rPr b="1" lang="en" sz="1600">
                <a:solidFill>
                  <a:srgbClr val="172B4D"/>
                </a:solidFill>
                <a:highlight>
                  <a:srgbClr val="FFFFFF"/>
                </a:highlight>
                <a:latin typeface="Roboto"/>
                <a:ea typeface="Roboto"/>
                <a:cs typeface="Roboto"/>
                <a:sym typeface="Roboto"/>
              </a:rPr>
              <a:t>Test statistic</a:t>
            </a:r>
            <a:r>
              <a:rPr lang="en" sz="1600">
                <a:solidFill>
                  <a:srgbClr val="172B4D"/>
                </a:solidFill>
                <a:highlight>
                  <a:srgbClr val="FFFFFF"/>
                </a:highlight>
                <a:latin typeface="Roboto"/>
                <a:ea typeface="Roboto"/>
                <a:cs typeface="Roboto"/>
                <a:sym typeface="Roboto"/>
              </a:rPr>
              <a:t>: </a:t>
            </a:r>
            <a:endParaRPr sz="1600">
              <a:solidFill>
                <a:srgbClr val="172B4D"/>
              </a:solidFill>
              <a:highlight>
                <a:srgbClr val="FFFFFF"/>
              </a:highlight>
              <a:latin typeface="Roboto"/>
              <a:ea typeface="Roboto"/>
              <a:cs typeface="Roboto"/>
              <a:sym typeface="Roboto"/>
            </a:endParaRPr>
          </a:p>
          <a:p>
            <a:pPr indent="0" lvl="0" marL="45720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for ANOVA, we calculate F statistics based on </a:t>
            </a:r>
            <a:r>
              <a:rPr lang="en" sz="1600">
                <a:solidFill>
                  <a:srgbClr val="0052CC"/>
                </a:solidFill>
                <a:highlight>
                  <a:srgbClr val="FFFFFF"/>
                </a:highlight>
                <a:uFill>
                  <a:noFill/>
                </a:uFill>
                <a:latin typeface="Roboto"/>
                <a:ea typeface="Roboto"/>
                <a:cs typeface="Roboto"/>
                <a:sym typeface="Roboto"/>
                <a:hlinkClick r:id="rId5">
                  <a:extLst>
                    <a:ext uri="{A12FA001-AC4F-418D-AE19-62706E023703}">
                      <ahyp:hlinkClr val="tx"/>
                    </a:ext>
                  </a:extLst>
                </a:hlinkClick>
              </a:rPr>
              <a:t>F distribution</a:t>
            </a:r>
            <a:endParaRPr/>
          </a:p>
        </p:txBody>
      </p:sp>
      <p:sp>
        <p:nvSpPr>
          <p:cNvPr id="199" name="Google Shape;199;p35"/>
          <p:cNvSpPr txBox="1"/>
          <p:nvPr/>
        </p:nvSpPr>
        <p:spPr>
          <a:xfrm>
            <a:off x="432425" y="73657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3: </a:t>
            </a:r>
            <a:endParaRPr/>
          </a:p>
        </p:txBody>
      </p:sp>
      <p:sp>
        <p:nvSpPr>
          <p:cNvPr id="200" name="Google Shape;200;p35"/>
          <p:cNvSpPr txBox="1"/>
          <p:nvPr/>
        </p:nvSpPr>
        <p:spPr>
          <a:xfrm>
            <a:off x="0" y="0"/>
            <a:ext cx="15234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ANOVA test</a:t>
            </a:r>
            <a:endParaRPr sz="1900">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pic>
        <p:nvPicPr>
          <p:cNvPr id="205" name="Google Shape;205;p36"/>
          <p:cNvPicPr preferRelativeResize="0"/>
          <p:nvPr/>
        </p:nvPicPr>
        <p:blipFill>
          <a:blip r:embed="rId4">
            <a:alphaModFix/>
          </a:blip>
          <a:stretch>
            <a:fillRect/>
          </a:stretch>
        </p:blipFill>
        <p:spPr>
          <a:xfrm>
            <a:off x="480163" y="599375"/>
            <a:ext cx="7933324" cy="1223575"/>
          </a:xfrm>
          <a:prstGeom prst="rect">
            <a:avLst/>
          </a:prstGeom>
          <a:noFill/>
          <a:ln cap="flat" cmpd="sng" w="9525">
            <a:solidFill>
              <a:srgbClr val="000000"/>
            </a:solidFill>
            <a:prstDash val="solid"/>
            <a:round/>
            <a:headEnd len="sm" w="sm" type="none"/>
            <a:tailEnd len="sm" w="sm" type="none"/>
          </a:ln>
        </p:spPr>
      </p:pic>
      <p:pic>
        <p:nvPicPr>
          <p:cNvPr id="206" name="Google Shape;206;p36">
            <a:hlinkClick r:id="rId5"/>
          </p:cNvPr>
          <p:cNvPicPr preferRelativeResize="0"/>
          <p:nvPr/>
        </p:nvPicPr>
        <p:blipFill>
          <a:blip r:embed="rId6">
            <a:alphaModFix/>
          </a:blip>
          <a:stretch>
            <a:fillRect/>
          </a:stretch>
        </p:blipFill>
        <p:spPr>
          <a:xfrm>
            <a:off x="1119650" y="1918450"/>
            <a:ext cx="6085627" cy="3015749"/>
          </a:xfrm>
          <a:prstGeom prst="rect">
            <a:avLst/>
          </a:prstGeom>
          <a:noFill/>
          <a:ln>
            <a:noFill/>
          </a:ln>
        </p:spPr>
      </p:pic>
      <p:sp>
        <p:nvSpPr>
          <p:cNvPr id="207" name="Google Shape;207;p36"/>
          <p:cNvSpPr txBox="1"/>
          <p:nvPr/>
        </p:nvSpPr>
        <p:spPr>
          <a:xfrm>
            <a:off x="0" y="0"/>
            <a:ext cx="15234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ANOVA test</a:t>
            </a:r>
            <a:endParaRPr sz="1900">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pic>
        <p:nvPicPr>
          <p:cNvPr id="212" name="Google Shape;212;p37"/>
          <p:cNvPicPr preferRelativeResize="0"/>
          <p:nvPr/>
        </p:nvPicPr>
        <p:blipFill>
          <a:blip r:embed="rId4">
            <a:alphaModFix/>
          </a:blip>
          <a:stretch>
            <a:fillRect/>
          </a:stretch>
        </p:blipFill>
        <p:spPr>
          <a:xfrm>
            <a:off x="3180200" y="923475"/>
            <a:ext cx="5486400" cy="3657600"/>
          </a:xfrm>
          <a:prstGeom prst="rect">
            <a:avLst/>
          </a:prstGeom>
          <a:noFill/>
          <a:ln>
            <a:noFill/>
          </a:ln>
        </p:spPr>
      </p:pic>
      <p:sp>
        <p:nvSpPr>
          <p:cNvPr id="213" name="Google Shape;213;p37"/>
          <p:cNvSpPr txBox="1"/>
          <p:nvPr/>
        </p:nvSpPr>
        <p:spPr>
          <a:xfrm>
            <a:off x="564200" y="1167675"/>
            <a:ext cx="2616000" cy="341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If F statistic &gt; critical value, we reject the null hypothesis (as we would be in the rejection region)</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From F Statistic we can also calculate the `p-value`. </a:t>
            </a:r>
            <a:endParaRPr sz="1600">
              <a:solidFill>
                <a:srgbClr val="172B4D"/>
              </a:solidFill>
              <a:highlight>
                <a:srgbClr val="FFFFFF"/>
              </a:highlight>
              <a:latin typeface="Roboto"/>
              <a:ea typeface="Roboto"/>
              <a:cs typeface="Roboto"/>
              <a:sym typeface="Roboto"/>
            </a:endParaRPr>
          </a:p>
          <a:p>
            <a:pPr indent="0" lvl="0" marL="0" rtl="0" algn="l">
              <a:lnSpc>
                <a:spcPct val="115000"/>
              </a:lnSpc>
              <a:spcBef>
                <a:spcPts val="2100"/>
              </a:spcBef>
              <a:spcAft>
                <a:spcPts val="0"/>
              </a:spcAft>
              <a:buNone/>
            </a:pPr>
            <a:r>
              <a:rPr lang="en" sz="1600">
                <a:solidFill>
                  <a:srgbClr val="172B4D"/>
                </a:solidFill>
                <a:highlight>
                  <a:srgbClr val="FFFFFF"/>
                </a:highlight>
                <a:latin typeface="Roboto"/>
                <a:ea typeface="Roboto"/>
                <a:cs typeface="Roboto"/>
                <a:sym typeface="Roboto"/>
              </a:rPr>
              <a:t>If p-value &lt;0.05,  reject the null hypothesis </a:t>
            </a:r>
            <a:endParaRPr/>
          </a:p>
        </p:txBody>
      </p:sp>
      <p:sp>
        <p:nvSpPr>
          <p:cNvPr id="214" name="Google Shape;214;p37"/>
          <p:cNvSpPr txBox="1"/>
          <p:nvPr/>
        </p:nvSpPr>
        <p:spPr>
          <a:xfrm>
            <a:off x="432425" y="73657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100"/>
              </a:spcBef>
              <a:spcAft>
                <a:spcPts val="0"/>
              </a:spcAft>
              <a:buNone/>
            </a:pPr>
            <a:r>
              <a:rPr lang="en" sz="1600">
                <a:solidFill>
                  <a:srgbClr val="172B4D"/>
                </a:solidFill>
                <a:highlight>
                  <a:schemeClr val="lt1"/>
                </a:highlight>
                <a:latin typeface="Roboto"/>
                <a:ea typeface="Roboto"/>
                <a:cs typeface="Roboto"/>
                <a:sym typeface="Roboto"/>
              </a:rPr>
              <a:t>Step 4: evaluation</a:t>
            </a:r>
            <a:endParaRPr/>
          </a:p>
        </p:txBody>
      </p:sp>
      <p:sp>
        <p:nvSpPr>
          <p:cNvPr id="215" name="Google Shape;215;p37"/>
          <p:cNvSpPr txBox="1"/>
          <p:nvPr/>
        </p:nvSpPr>
        <p:spPr>
          <a:xfrm>
            <a:off x="0" y="0"/>
            <a:ext cx="15234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ANOVA test</a:t>
            </a:r>
            <a:endParaRPr sz="1900">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pic>
        <p:nvPicPr>
          <p:cNvPr id="220" name="Google Shape;220;p38"/>
          <p:cNvPicPr preferRelativeResize="0"/>
          <p:nvPr/>
        </p:nvPicPr>
        <p:blipFill>
          <a:blip r:embed="rId4">
            <a:alphaModFix/>
          </a:blip>
          <a:stretch>
            <a:fillRect/>
          </a:stretch>
        </p:blipFill>
        <p:spPr>
          <a:xfrm>
            <a:off x="1584750" y="560338"/>
            <a:ext cx="6436500" cy="4022825"/>
          </a:xfrm>
          <a:prstGeom prst="rect">
            <a:avLst/>
          </a:prstGeom>
          <a:noFill/>
          <a:ln>
            <a:noFill/>
          </a:ln>
        </p:spPr>
      </p:pic>
      <p:sp>
        <p:nvSpPr>
          <p:cNvPr id="221" name="Google Shape;221;p38"/>
          <p:cNvSpPr txBox="1"/>
          <p:nvPr/>
        </p:nvSpPr>
        <p:spPr>
          <a:xfrm>
            <a:off x="0" y="0"/>
            <a:ext cx="15234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ANOVA test</a:t>
            </a:r>
            <a:endParaRPr sz="1900">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9"/>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227" name="Google Shape;227;p39"/>
          <p:cNvPicPr preferRelativeResize="0"/>
          <p:nvPr/>
        </p:nvPicPr>
        <p:blipFill>
          <a:blip r:embed="rId4">
            <a:alphaModFix/>
          </a:blip>
          <a:stretch>
            <a:fillRect/>
          </a:stretch>
        </p:blipFill>
        <p:spPr>
          <a:xfrm>
            <a:off x="0" y="0"/>
            <a:ext cx="9144000" cy="5143500"/>
          </a:xfrm>
          <a:prstGeom prst="rect">
            <a:avLst/>
          </a:prstGeom>
          <a:noFill/>
          <a:ln>
            <a:noFill/>
          </a:ln>
        </p:spPr>
      </p:pic>
      <p:pic>
        <p:nvPicPr>
          <p:cNvPr id="228" name="Google Shape;228;p39"/>
          <p:cNvPicPr preferRelativeResize="0"/>
          <p:nvPr/>
        </p:nvPicPr>
        <p:blipFill>
          <a:blip r:embed="rId5">
            <a:alphaModFix/>
          </a:blip>
          <a:stretch>
            <a:fillRect/>
          </a:stretch>
        </p:blipFill>
        <p:spPr>
          <a:xfrm>
            <a:off x="1035200" y="280411"/>
            <a:ext cx="7073596" cy="472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0"/>
          <p:cNvPicPr preferRelativeResize="0"/>
          <p:nvPr/>
        </p:nvPicPr>
        <p:blipFill>
          <a:blip r:embed="rId3">
            <a:alphaModFix/>
          </a:blip>
          <a:stretch>
            <a:fillRect/>
          </a:stretch>
        </p:blipFill>
        <p:spPr>
          <a:xfrm>
            <a:off x="1147450" y="162000"/>
            <a:ext cx="7081700" cy="481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have we learned ? </a:t>
            </a:r>
            <a:endParaRPr/>
          </a:p>
        </p:txBody>
      </p:sp>
      <p:pic>
        <p:nvPicPr>
          <p:cNvPr id="239" name="Google Shape;239;p41"/>
          <p:cNvPicPr preferRelativeResize="0"/>
          <p:nvPr/>
        </p:nvPicPr>
        <p:blipFill>
          <a:blip r:embed="rId3">
            <a:alphaModFix/>
          </a:blip>
          <a:stretch>
            <a:fillRect/>
          </a:stretch>
        </p:blipFill>
        <p:spPr>
          <a:xfrm>
            <a:off x="1090100" y="1077275"/>
            <a:ext cx="7219325" cy="3916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Useful </a:t>
            </a:r>
            <a:r>
              <a:rPr b="1" lang="en"/>
              <a:t>terminology</a:t>
            </a:r>
            <a:endParaRPr b="1"/>
          </a:p>
        </p:txBody>
      </p:sp>
      <p:sp>
        <p:nvSpPr>
          <p:cNvPr id="71" name="Google Shape;71;p15"/>
          <p:cNvSpPr txBox="1"/>
          <p:nvPr>
            <p:ph idx="1" type="body"/>
          </p:nvPr>
        </p:nvSpPr>
        <p:spPr>
          <a:xfrm>
            <a:off x="311700" y="1547475"/>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Hypothesis, H0 HA </a:t>
            </a:r>
            <a:endParaRPr/>
          </a:p>
          <a:p>
            <a:pPr indent="0" lvl="0" marL="0" rtl="0" algn="l">
              <a:spcBef>
                <a:spcPts val="1200"/>
              </a:spcBef>
              <a:spcAft>
                <a:spcPts val="0"/>
              </a:spcAft>
              <a:buNone/>
            </a:pPr>
            <a:r>
              <a:rPr lang="en"/>
              <a:t>Inferential statistics (v descriptive stats EDA)		T test, AB test, ANOVA</a:t>
            </a:r>
            <a:endParaRPr/>
          </a:p>
          <a:p>
            <a:pPr indent="0" lvl="0" marL="0" rtl="0" algn="l">
              <a:spcBef>
                <a:spcPts val="1200"/>
              </a:spcBef>
              <a:spcAft>
                <a:spcPts val="0"/>
              </a:spcAft>
              <a:buNone/>
            </a:pPr>
            <a:r>
              <a:rPr lang="en"/>
              <a:t>Level of significance, p-value </a:t>
            </a:r>
            <a:endParaRPr/>
          </a:p>
          <a:p>
            <a:pPr indent="0" lvl="0" marL="0" rtl="0" algn="l">
              <a:spcBef>
                <a:spcPts val="1200"/>
              </a:spcBef>
              <a:spcAft>
                <a:spcPts val="0"/>
              </a:spcAft>
              <a:buNone/>
            </a:pPr>
            <a:r>
              <a:rPr lang="en"/>
              <a:t>Confidence level &amp; interval  </a:t>
            </a:r>
            <a:endParaRPr/>
          </a:p>
          <a:p>
            <a:pPr indent="0" lvl="0" marL="0" rtl="0" algn="l">
              <a:spcBef>
                <a:spcPts val="1200"/>
              </a:spcBef>
              <a:spcAft>
                <a:spcPts val="0"/>
              </a:spcAft>
              <a:buNone/>
            </a:pPr>
            <a:r>
              <a:rPr lang="en"/>
              <a:t>Central Limit </a:t>
            </a:r>
            <a:r>
              <a:rPr lang="en"/>
              <a:t>Theorem</a:t>
            </a:r>
            <a:endParaRPr/>
          </a:p>
          <a:p>
            <a:pPr indent="0" lvl="0" marL="0" rtl="0" algn="l">
              <a:spcBef>
                <a:spcPts val="1200"/>
              </a:spcBef>
              <a:spcAft>
                <a:spcPts val="1200"/>
              </a:spcAft>
              <a:buNone/>
            </a:pPr>
            <a:r>
              <a:t/>
            </a:r>
            <a:endParaRPr/>
          </a:p>
        </p:txBody>
      </p:sp>
      <p:pic>
        <p:nvPicPr>
          <p:cNvPr id="72" name="Google Shape;72;p15"/>
          <p:cNvPicPr preferRelativeResize="0"/>
          <p:nvPr/>
        </p:nvPicPr>
        <p:blipFill>
          <a:blip r:embed="rId3">
            <a:alphaModFix/>
          </a:blip>
          <a:stretch>
            <a:fillRect/>
          </a:stretch>
        </p:blipFill>
        <p:spPr>
          <a:xfrm>
            <a:off x="4079100" y="78000"/>
            <a:ext cx="4970825" cy="20194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2"/>
          <p:cNvPicPr preferRelativeResize="0"/>
          <p:nvPr/>
        </p:nvPicPr>
        <p:blipFill>
          <a:blip r:embed="rId3">
            <a:alphaModFix/>
          </a:blip>
          <a:stretch>
            <a:fillRect/>
          </a:stretch>
        </p:blipFill>
        <p:spPr>
          <a:xfrm>
            <a:off x="443338" y="300988"/>
            <a:ext cx="8257325" cy="454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pic>
        <p:nvPicPr>
          <p:cNvPr id="77" name="Google Shape;77;p16"/>
          <p:cNvPicPr preferRelativeResize="0"/>
          <p:nvPr/>
        </p:nvPicPr>
        <p:blipFill>
          <a:blip r:embed="rId4">
            <a:alphaModFix/>
          </a:blip>
          <a:stretch>
            <a:fillRect/>
          </a:stretch>
        </p:blipFill>
        <p:spPr>
          <a:xfrm>
            <a:off x="1395375" y="535950"/>
            <a:ext cx="6541649" cy="436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7"/>
          <p:cNvSpPr txBox="1"/>
          <p:nvPr/>
        </p:nvSpPr>
        <p:spPr>
          <a:xfrm>
            <a:off x="637175" y="573600"/>
            <a:ext cx="77223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b="1" lang="en" sz="1800">
                <a:solidFill>
                  <a:srgbClr val="172B4D"/>
                </a:solidFill>
                <a:highlight>
                  <a:srgbClr val="FFFFFF"/>
                </a:highlight>
                <a:latin typeface="Roboto"/>
                <a:ea typeface="Roboto"/>
                <a:cs typeface="Roboto"/>
                <a:sym typeface="Roboto"/>
              </a:rPr>
              <a:t>Descriptive Statistics = </a:t>
            </a:r>
            <a:r>
              <a:rPr lang="en" sz="1800">
                <a:solidFill>
                  <a:srgbClr val="172B4D"/>
                </a:solidFill>
                <a:highlight>
                  <a:srgbClr val="FFFFFF"/>
                </a:highlight>
                <a:latin typeface="Roboto"/>
                <a:ea typeface="Roboto"/>
                <a:cs typeface="Roboto"/>
                <a:sym typeface="Roboto"/>
              </a:rPr>
              <a:t>describes / summarizes the data through some statistics which include mean, median, mode, frequency, standard deviation, and variance. In descriptive statistics, there is no uncertainty as we calculate these statistics on the measured values.</a:t>
            </a:r>
            <a:endParaRPr sz="18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rPr b="1" lang="en" sz="1800">
                <a:solidFill>
                  <a:srgbClr val="172B4D"/>
                </a:solidFill>
                <a:highlight>
                  <a:srgbClr val="FFFFFF"/>
                </a:highlight>
                <a:latin typeface="Roboto"/>
                <a:ea typeface="Roboto"/>
                <a:cs typeface="Roboto"/>
                <a:sym typeface="Roboto"/>
              </a:rPr>
              <a:t>Inferential Statistics </a:t>
            </a:r>
            <a:r>
              <a:rPr lang="en" sz="1800">
                <a:solidFill>
                  <a:srgbClr val="172B4D"/>
                </a:solidFill>
                <a:highlight>
                  <a:srgbClr val="FFFFFF"/>
                </a:highlight>
                <a:latin typeface="Roboto"/>
                <a:ea typeface="Roboto"/>
                <a:cs typeface="Roboto"/>
                <a:sym typeface="Roboto"/>
              </a:rPr>
              <a:t>= helps us to draw inferences about the population, from the given sample data. The goal is to draw conclusions from smaller number of subjects/samples and generalize them on a larger population (where the complete data is unavailable or unknown)</a:t>
            </a:r>
            <a:endParaRPr sz="180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172B4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inferential statistic methods </a:t>
            </a:r>
            <a:endParaRPr b="1"/>
          </a:p>
        </p:txBody>
      </p:sp>
      <p:sp>
        <p:nvSpPr>
          <p:cNvPr id="88" name="Google Shape;88;p18"/>
          <p:cNvSpPr txBox="1"/>
          <p:nvPr>
            <p:ph idx="1" type="body"/>
          </p:nvPr>
        </p:nvSpPr>
        <p:spPr>
          <a:xfrm>
            <a:off x="311700" y="1191375"/>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The scientific method uses </a:t>
            </a:r>
            <a:r>
              <a:rPr b="1" lang="en" sz="2100"/>
              <a:t>i</a:t>
            </a:r>
            <a:r>
              <a:rPr b="1" lang="en" sz="2100"/>
              <a:t>nferential statistics</a:t>
            </a:r>
            <a:r>
              <a:rPr lang="en" sz="2100"/>
              <a:t> to determine if the independent variable has caused a significant change in the dependent variable and if that change can be generalized to the larger population</a:t>
            </a:r>
            <a:endParaRPr sz="2100"/>
          </a:p>
          <a:p>
            <a:pPr indent="0" lvl="0" marL="0" rtl="0" algn="l">
              <a:spcBef>
                <a:spcPts val="1200"/>
              </a:spcBef>
              <a:spcAft>
                <a:spcPts val="0"/>
              </a:spcAft>
              <a:buNone/>
            </a:pPr>
            <a:r>
              <a:rPr lang="en" sz="2100"/>
              <a:t>To do so we must have a </a:t>
            </a:r>
            <a:r>
              <a:rPr b="1" lang="en" sz="2100"/>
              <a:t>representative </a:t>
            </a:r>
            <a:r>
              <a:rPr lang="en" sz="2100"/>
              <a:t>data sample</a:t>
            </a:r>
            <a:endParaRPr sz="2100"/>
          </a:p>
          <a:p>
            <a:pPr indent="0" lvl="0" marL="0" rtl="0" algn="l">
              <a:spcBef>
                <a:spcPts val="1200"/>
              </a:spcBef>
              <a:spcAft>
                <a:spcPts val="0"/>
              </a:spcAft>
              <a:buNone/>
            </a:pPr>
            <a:r>
              <a:rPr lang="en" sz="2100"/>
              <a:t>We can propose an insight or prediction based on the sample data </a:t>
            </a:r>
            <a:endParaRPr sz="2100"/>
          </a:p>
          <a:p>
            <a:pPr indent="0" lvl="0" marL="0" rtl="0" algn="l">
              <a:spcBef>
                <a:spcPts val="1200"/>
              </a:spcBef>
              <a:spcAft>
                <a:spcPts val="1200"/>
              </a:spcAft>
              <a:buNone/>
            </a:pPr>
            <a:r>
              <a:rPr lang="en" sz="2100"/>
              <a:t>We can also conduct a hypothesis test(/</a:t>
            </a:r>
            <a:r>
              <a:rPr lang="en" sz="2100"/>
              <a:t>statistical</a:t>
            </a:r>
            <a:r>
              <a:rPr lang="en" sz="2100"/>
              <a:t> test) to find evidence that sample evidence can be used to support some inference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graphicFrame>
        <p:nvGraphicFramePr>
          <p:cNvPr id="93" name="Google Shape;93;p19"/>
          <p:cNvGraphicFramePr/>
          <p:nvPr/>
        </p:nvGraphicFramePr>
        <p:xfrm>
          <a:off x="115063" y="64863"/>
          <a:ext cx="3000000" cy="3000000"/>
        </p:xfrm>
        <a:graphic>
          <a:graphicData uri="http://schemas.openxmlformats.org/drawingml/2006/table">
            <a:tbl>
              <a:tblPr>
                <a:noFill/>
                <a:tableStyleId>{AAB3DC91-3533-464A-BF4A-366E60538F18}</a:tableStyleId>
              </a:tblPr>
              <a:tblGrid>
                <a:gridCol w="1674800"/>
                <a:gridCol w="1626575"/>
                <a:gridCol w="1214900"/>
                <a:gridCol w="2011450"/>
                <a:gridCol w="2386150"/>
              </a:tblGrid>
              <a:tr h="794675">
                <a:tc>
                  <a:txBody>
                    <a:bodyPr/>
                    <a:lstStyle/>
                    <a:p>
                      <a:pPr indent="0" lvl="0" marL="0" rtl="0" algn="ctr">
                        <a:spcBef>
                          <a:spcPts val="0"/>
                        </a:spcBef>
                        <a:spcAft>
                          <a:spcPts val="0"/>
                        </a:spcAft>
                        <a:buNone/>
                      </a:pPr>
                      <a:r>
                        <a:rPr b="1" lang="en" sz="1300"/>
                        <a:t>Inference</a:t>
                      </a:r>
                      <a:endParaRPr b="1" sz="1300"/>
                    </a:p>
                  </a:txBody>
                  <a:tcPr marT="91425" marB="91425" marR="91425" marL="91425"/>
                </a:tc>
                <a:tc>
                  <a:txBody>
                    <a:bodyPr/>
                    <a:lstStyle/>
                    <a:p>
                      <a:pPr indent="0" lvl="0" marL="0" rtl="0" algn="ctr">
                        <a:spcBef>
                          <a:spcPts val="0"/>
                        </a:spcBef>
                        <a:spcAft>
                          <a:spcPts val="0"/>
                        </a:spcAft>
                        <a:buNone/>
                      </a:pPr>
                      <a:r>
                        <a:rPr b="1" lang="en" sz="1300"/>
                        <a:t>Article</a:t>
                      </a:r>
                      <a:endParaRPr b="1" sz="13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Population</a:t>
                      </a:r>
                      <a:endParaRPr b="1" sz="13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Sample</a:t>
                      </a:r>
                      <a:endParaRPr b="1" sz="13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300"/>
                        <a:t>Is the method of </a:t>
                      </a:r>
                      <a:r>
                        <a:rPr b="1" lang="en" sz="1300"/>
                        <a:t>statistical</a:t>
                      </a:r>
                      <a:r>
                        <a:rPr b="1" lang="en" sz="1300"/>
                        <a:t> inference sound? Is the sampling method representative?</a:t>
                      </a:r>
                      <a:endParaRPr b="1" sz="1300"/>
                    </a:p>
                  </a:txBody>
                  <a:tcPr marT="91425" marB="91425" marR="91425" marL="91425">
                    <a:lnB cap="flat" cmpd="sng" w="9525">
                      <a:solidFill>
                        <a:srgbClr val="9E9E9E"/>
                      </a:solidFill>
                      <a:prstDash val="solid"/>
                      <a:round/>
                      <a:headEnd len="sm" w="sm" type="none"/>
                      <a:tailEnd len="sm" w="sm" type="none"/>
                    </a:lnB>
                  </a:tcPr>
                </a:tc>
              </a:tr>
              <a:tr h="805575">
                <a:tc>
                  <a:txBody>
                    <a:bodyPr/>
                    <a:lstStyle/>
                    <a:p>
                      <a:pPr indent="0" lvl="0" marL="0" rtl="0" algn="l">
                        <a:spcBef>
                          <a:spcPts val="0"/>
                        </a:spcBef>
                        <a:spcAft>
                          <a:spcPts val="0"/>
                        </a:spcAft>
                        <a:buNone/>
                      </a:pPr>
                      <a:r>
                        <a:rPr lang="en" sz="1200"/>
                        <a:t>Hegemony of english language is in decline </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200" u="sng">
                          <a:solidFill>
                            <a:schemeClr val="hlink"/>
                          </a:solidFill>
                          <a:hlinkClick r:id="rId3"/>
                        </a:rPr>
                        <a:t>spotify language use - the economist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Global music streamers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320k records, 100 popular hits, most streamed song / week, 70 countries, 5 years</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32575">
                <a:tc>
                  <a:txBody>
                    <a:bodyPr/>
                    <a:lstStyle/>
                    <a:p>
                      <a:pPr indent="0" lvl="0" marL="0" rtl="0" algn="l">
                        <a:spcBef>
                          <a:spcPts val="0"/>
                        </a:spcBef>
                        <a:spcAft>
                          <a:spcPts val="0"/>
                        </a:spcAft>
                        <a:buNone/>
                      </a:pPr>
                      <a:r>
                        <a:rPr lang="en" sz="1200"/>
                        <a:t>NY police are giving incorrect parking fines</a:t>
                      </a:r>
                      <a:endParaRPr sz="1200"/>
                    </a:p>
                  </a:txBody>
                  <a:tcPr marT="91425" marB="91425" marR="91425" marL="91425"/>
                </a:tc>
                <a:tc>
                  <a:txBody>
                    <a:bodyPr/>
                    <a:lstStyle/>
                    <a:p>
                      <a:pPr indent="0" lvl="0" marL="0" rtl="0" algn="l">
                        <a:spcBef>
                          <a:spcPts val="0"/>
                        </a:spcBef>
                        <a:spcAft>
                          <a:spcPts val="0"/>
                        </a:spcAft>
                        <a:buNone/>
                      </a:pPr>
                      <a:r>
                        <a:rPr lang="en" sz="1200" u="sng">
                          <a:solidFill>
                            <a:schemeClr val="hlink"/>
                          </a:solidFill>
                          <a:hlinkClick r:id="rId4"/>
                        </a:rPr>
                        <a:t>Tumblr - open data- nyc parking tickets </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NYC parking tickets awarded</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30 parking spots randomly selected where &gt; 5 tickets</a:t>
                      </a:r>
                      <a:endParaRPr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200"/>
                    </a:p>
                  </a:txBody>
                  <a:tcPr marT="91425" marB="91425" marR="91425" marL="91425">
                    <a:lnT cap="flat" cmpd="sng" w="9525">
                      <a:solidFill>
                        <a:srgbClr val="9E9E9E"/>
                      </a:solidFill>
                      <a:prstDash val="solid"/>
                      <a:round/>
                      <a:headEnd len="sm" w="sm" type="none"/>
                      <a:tailEnd len="sm" w="sm" type="none"/>
                    </a:lnT>
                  </a:tcPr>
                </a:tc>
              </a:tr>
              <a:tr h="815450">
                <a:tc>
                  <a:txBody>
                    <a:bodyPr/>
                    <a:lstStyle/>
                    <a:p>
                      <a:pPr indent="0" lvl="0" marL="0" rtl="0" algn="l">
                        <a:spcBef>
                          <a:spcPts val="0"/>
                        </a:spcBef>
                        <a:spcAft>
                          <a:spcPts val="0"/>
                        </a:spcAft>
                        <a:buNone/>
                      </a:pPr>
                      <a:r>
                        <a:rPr lang="en" sz="1200"/>
                        <a:t>3 x variation in bowel cancer death rates between UK areas</a:t>
                      </a:r>
                      <a:endParaRPr sz="1200"/>
                    </a:p>
                  </a:txBody>
                  <a:tcPr marT="91425" marB="91425" marR="91425" marL="91425"/>
                </a:tc>
                <a:tc>
                  <a:txBody>
                    <a:bodyPr/>
                    <a:lstStyle/>
                    <a:p>
                      <a:pPr indent="0" lvl="0" marL="0" rtl="0" algn="l">
                        <a:spcBef>
                          <a:spcPts val="0"/>
                        </a:spcBef>
                        <a:spcAft>
                          <a:spcPts val="0"/>
                        </a:spcAft>
                        <a:buNone/>
                      </a:pPr>
                      <a:r>
                        <a:rPr lang="en" sz="1200" u="sng">
                          <a:solidFill>
                            <a:schemeClr val="hlink"/>
                          </a:solidFill>
                          <a:hlinkClick r:id="rId5"/>
                        </a:rPr>
                        <a:t>Independent blog</a:t>
                      </a:r>
                      <a:r>
                        <a:rPr lang="en" sz="1200"/>
                        <a:t> - inspired by </a:t>
                      </a:r>
                      <a:r>
                        <a:rPr lang="en" sz="1200" u="sng">
                          <a:solidFill>
                            <a:schemeClr val="hlink"/>
                          </a:solidFill>
                          <a:hlinkClick r:id="rId6"/>
                        </a:rPr>
                        <a:t>BBC article</a:t>
                      </a:r>
                      <a:endParaRPr sz="1200"/>
                    </a:p>
                  </a:txBody>
                  <a:tcPr marT="91425" marB="91425" marR="91425" marL="91425"/>
                </a:tc>
                <a:tc>
                  <a:txBody>
                    <a:bodyPr/>
                    <a:lstStyle/>
                    <a:p>
                      <a:pPr indent="0" lvl="0" marL="0" rtl="0" algn="l">
                        <a:spcBef>
                          <a:spcPts val="0"/>
                        </a:spcBef>
                        <a:spcAft>
                          <a:spcPts val="0"/>
                        </a:spcAft>
                        <a:buNone/>
                      </a:pPr>
                      <a:r>
                        <a:rPr lang="en" sz="1200"/>
                        <a:t>Full UK population</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Rate per 100k, stats calculated and shared by ONS (UK government agency)</a:t>
                      </a:r>
                      <a:endParaRPr sz="1200"/>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We touch our phones </a:t>
                      </a:r>
                      <a:r>
                        <a:rPr lang="en" sz="1250">
                          <a:solidFill>
                            <a:srgbClr val="3E4855"/>
                          </a:solidFill>
                        </a:rPr>
                        <a:t>2,617 times a day on average</a:t>
                      </a:r>
                      <a:endParaRPr sz="1200"/>
                    </a:p>
                  </a:txBody>
                  <a:tcPr marT="91425" marB="91425" marR="91425" marL="91425"/>
                </a:tc>
                <a:tc>
                  <a:txBody>
                    <a:bodyPr/>
                    <a:lstStyle/>
                    <a:p>
                      <a:pPr indent="0" lvl="0" marL="0" rtl="0" algn="l">
                        <a:spcBef>
                          <a:spcPts val="0"/>
                        </a:spcBef>
                        <a:spcAft>
                          <a:spcPts val="0"/>
                        </a:spcAft>
                        <a:buNone/>
                      </a:pPr>
                      <a:r>
                        <a:rPr lang="en" sz="1200" u="sng">
                          <a:solidFill>
                            <a:schemeClr val="hlink"/>
                          </a:solidFill>
                          <a:hlinkClick r:id="rId7"/>
                        </a:rPr>
                        <a:t>Cnbc article </a:t>
                      </a:r>
                      <a:r>
                        <a:rPr lang="en" sz="1200"/>
                        <a:t>summarising studies eg </a:t>
                      </a:r>
                      <a:r>
                        <a:rPr lang="en" sz="1200" u="sng">
                          <a:solidFill>
                            <a:schemeClr val="hlink"/>
                          </a:solidFill>
                          <a:hlinkClick r:id="rId8"/>
                        </a:rPr>
                        <a:t>dscout</a:t>
                      </a:r>
                      <a:endParaRPr sz="1200"/>
                    </a:p>
                  </a:txBody>
                  <a:tcPr marT="91425" marB="91425" marR="91425" marL="91425"/>
                </a:tc>
                <a:tc>
                  <a:txBody>
                    <a:bodyPr/>
                    <a:lstStyle/>
                    <a:p>
                      <a:pPr indent="0" lvl="0" marL="0" rtl="0" algn="l">
                        <a:spcBef>
                          <a:spcPts val="0"/>
                        </a:spcBef>
                        <a:spcAft>
                          <a:spcPts val="0"/>
                        </a:spcAft>
                        <a:buNone/>
                      </a:pPr>
                      <a:r>
                        <a:rPr lang="en" sz="1200"/>
                        <a:t>American smartphone users</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94 android users out of 100k (demographic s.)</a:t>
                      </a:r>
                      <a:endParaRPr sz="1200">
                        <a:solidFill>
                          <a:schemeClr val="dk1"/>
                        </a:solidFill>
                      </a:endParaRPr>
                    </a:p>
                    <a:p>
                      <a:pPr indent="0" lvl="0" marL="0" rtl="0" algn="l">
                        <a:spcBef>
                          <a:spcPts val="0"/>
                        </a:spcBef>
                        <a:spcAft>
                          <a:spcPts val="0"/>
                        </a:spcAft>
                        <a:buNone/>
                      </a:pPr>
                      <a:r>
                        <a:rPr lang="en" sz="1200">
                          <a:solidFill>
                            <a:schemeClr val="dk1"/>
                          </a:solidFill>
                        </a:rPr>
                        <a:t>5 days, 24 hours</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r h="381000">
                <a:tc>
                  <a:txBody>
                    <a:bodyPr/>
                    <a:lstStyle/>
                    <a:p>
                      <a:pPr indent="0" lvl="0" marL="0" rtl="0" algn="l">
                        <a:spcBef>
                          <a:spcPts val="0"/>
                        </a:spcBef>
                        <a:spcAft>
                          <a:spcPts val="0"/>
                        </a:spcAft>
                        <a:buNone/>
                      </a:pPr>
                      <a:r>
                        <a:rPr lang="en" sz="1200"/>
                        <a:t>¼ toilets in rural indian schools unusable</a:t>
                      </a:r>
                      <a:endParaRPr sz="1200"/>
                    </a:p>
                  </a:txBody>
                  <a:tcPr marT="91425" marB="91425" marR="91425" marL="91425"/>
                </a:tc>
                <a:tc>
                  <a:txBody>
                    <a:bodyPr/>
                    <a:lstStyle/>
                    <a:p>
                      <a:pPr indent="0" lvl="0" marL="0" rtl="0" algn="l">
                        <a:spcBef>
                          <a:spcPts val="0"/>
                        </a:spcBef>
                        <a:spcAft>
                          <a:spcPts val="0"/>
                        </a:spcAft>
                        <a:buNone/>
                      </a:pPr>
                      <a:r>
                        <a:rPr lang="en" sz="1200" u="sng">
                          <a:solidFill>
                            <a:schemeClr val="hlink"/>
                          </a:solidFill>
                          <a:hlinkClick r:id="rId9"/>
                        </a:rPr>
                        <a:t>Business standard.com</a:t>
                      </a:r>
                      <a:r>
                        <a:rPr lang="en" sz="1200"/>
                        <a:t> ASER survey</a:t>
                      </a:r>
                      <a:endParaRPr sz="1200"/>
                    </a:p>
                  </a:txBody>
                  <a:tcPr marT="91425" marB="91425" marR="91425" marL="91425"/>
                </a:tc>
                <a:tc>
                  <a:txBody>
                    <a:bodyPr/>
                    <a:lstStyle/>
                    <a:p>
                      <a:pPr indent="0" lvl="0" marL="0" rtl="0" algn="l">
                        <a:spcBef>
                          <a:spcPts val="0"/>
                        </a:spcBef>
                        <a:spcAft>
                          <a:spcPts val="0"/>
                        </a:spcAft>
                        <a:buNone/>
                      </a:pPr>
                      <a:r>
                        <a:rPr lang="en" sz="1200"/>
                        <a:t>All rural schools in india</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17.4k schools, 589 districts</a:t>
                      </a:r>
                      <a:endParaRPr sz="1200">
                        <a:solidFill>
                          <a:schemeClr val="dk1"/>
                        </a:solidFill>
                      </a:endParaRPr>
                    </a:p>
                  </a:txBody>
                  <a:tcPr marT="91425" marB="91425" marR="91425" marL="91425"/>
                </a:tc>
                <a:tc>
                  <a:txBody>
                    <a:bodyPr/>
                    <a:lstStyle/>
                    <a:p>
                      <a:pPr indent="0" lvl="0" marL="0" rtl="0" algn="l">
                        <a:spcBef>
                          <a:spcPts val="0"/>
                        </a:spcBef>
                        <a:spcAft>
                          <a:spcPts val="0"/>
                        </a:spcAft>
                        <a:buNone/>
                      </a:pPr>
                      <a:r>
                        <a:t/>
                      </a:r>
                      <a:endParaRPr sz="12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0"/>
          <p:cNvPicPr preferRelativeResize="0"/>
          <p:nvPr/>
        </p:nvPicPr>
        <p:blipFill>
          <a:blip r:embed="rId3">
            <a:alphaModFix/>
          </a:blip>
          <a:stretch>
            <a:fillRect/>
          </a:stretch>
        </p:blipFill>
        <p:spPr>
          <a:xfrm>
            <a:off x="1138915" y="665363"/>
            <a:ext cx="6747474" cy="4212025"/>
          </a:xfrm>
          <a:prstGeom prst="rect">
            <a:avLst/>
          </a:prstGeom>
          <a:noFill/>
          <a:ln cap="flat" cmpd="sng" w="9525">
            <a:solidFill>
              <a:schemeClr val="lt2"/>
            </a:solidFill>
            <a:prstDash val="solid"/>
            <a:round/>
            <a:headEnd len="sm" w="sm" type="none"/>
            <a:tailEnd len="sm" w="sm" type="none"/>
          </a:ln>
        </p:spPr>
      </p:pic>
      <p:sp>
        <p:nvSpPr>
          <p:cNvPr id="99" name="Google Shape;99;p20"/>
          <p:cNvSpPr txBox="1"/>
          <p:nvPr/>
        </p:nvSpPr>
        <p:spPr>
          <a:xfrm>
            <a:off x="0" y="0"/>
            <a:ext cx="1028700" cy="4770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P value</a:t>
            </a:r>
            <a:endParaRPr sz="1900">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nvSpPr>
        <p:spPr>
          <a:xfrm>
            <a:off x="0" y="0"/>
            <a:ext cx="1266300" cy="769500"/>
          </a:xfrm>
          <a:prstGeom prst="rect">
            <a:avLst/>
          </a:prstGeom>
          <a:noFill/>
          <a:ln cap="flat" cmpd="sng" w="7620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c</a:t>
            </a:r>
            <a:r>
              <a:rPr lang="en" sz="1900">
                <a:latin typeface="Old Standard TT"/>
                <a:ea typeface="Old Standard TT"/>
                <a:cs typeface="Old Standard TT"/>
                <a:sym typeface="Old Standard TT"/>
              </a:rPr>
              <a:t>onfidence</a:t>
            </a:r>
            <a:r>
              <a:rPr lang="en" sz="1900">
                <a:latin typeface="Old Standard TT"/>
                <a:ea typeface="Old Standard TT"/>
                <a:cs typeface="Old Standard TT"/>
                <a:sym typeface="Old Standard TT"/>
              </a:rPr>
              <a:t> interval</a:t>
            </a:r>
            <a:endParaRPr sz="1900">
              <a:latin typeface="Old Standard TT"/>
              <a:ea typeface="Old Standard TT"/>
              <a:cs typeface="Old Standard TT"/>
              <a:sym typeface="Old Standard TT"/>
            </a:endParaRPr>
          </a:p>
        </p:txBody>
      </p:sp>
      <p:pic>
        <p:nvPicPr>
          <p:cNvPr id="105" name="Google Shape;105;p21"/>
          <p:cNvPicPr preferRelativeResize="0"/>
          <p:nvPr/>
        </p:nvPicPr>
        <p:blipFill>
          <a:blip r:embed="rId3">
            <a:alphaModFix/>
          </a:blip>
          <a:stretch>
            <a:fillRect/>
          </a:stretch>
        </p:blipFill>
        <p:spPr>
          <a:xfrm>
            <a:off x="1686800" y="129025"/>
            <a:ext cx="5770400" cy="3431875"/>
          </a:xfrm>
          <a:prstGeom prst="rect">
            <a:avLst/>
          </a:prstGeom>
          <a:noFill/>
          <a:ln>
            <a:noFill/>
          </a:ln>
        </p:spPr>
      </p:pic>
      <p:pic>
        <p:nvPicPr>
          <p:cNvPr id="106" name="Google Shape;106;p21"/>
          <p:cNvPicPr preferRelativeResize="0"/>
          <p:nvPr/>
        </p:nvPicPr>
        <p:blipFill>
          <a:blip r:embed="rId4">
            <a:alphaModFix/>
          </a:blip>
          <a:stretch>
            <a:fillRect/>
          </a:stretch>
        </p:blipFill>
        <p:spPr>
          <a:xfrm>
            <a:off x="2839400" y="3632425"/>
            <a:ext cx="3465200" cy="1408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